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858" r:id="rId3"/>
    <p:sldId id="854" r:id="rId4"/>
    <p:sldId id="839" r:id="rId5"/>
    <p:sldId id="851" r:id="rId6"/>
    <p:sldId id="857" r:id="rId7"/>
    <p:sldId id="856" r:id="rId8"/>
    <p:sldId id="303" r:id="rId9"/>
    <p:sldId id="444" r:id="rId10"/>
    <p:sldId id="310" r:id="rId11"/>
    <p:sldId id="445" r:id="rId12"/>
    <p:sldId id="837" r:id="rId13"/>
    <p:sldId id="859" r:id="rId14"/>
    <p:sldId id="860" r:id="rId15"/>
    <p:sldId id="861" r:id="rId16"/>
    <p:sldId id="862" r:id="rId17"/>
    <p:sldId id="863" r:id="rId18"/>
    <p:sldId id="866" r:id="rId19"/>
    <p:sldId id="864" r:id="rId20"/>
    <p:sldId id="868" r:id="rId21"/>
    <p:sldId id="865" r:id="rId22"/>
    <p:sldId id="834" r:id="rId23"/>
  </p:sldIdLst>
  <p:sldSz cx="9144000" cy="5143500" type="screen16x9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rtus.mund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84" y="720"/>
      </p:cViewPr>
      <p:guideLst>
        <p:guide orient="horz" pos="3026"/>
        <p:guide pos="5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6038D"/>
                    </a:solidFill>
                    <a:latin typeface="+mn-lt"/>
                    <a:ea typeface="+mn-ea"/>
                    <a:cs typeface="Poppins" pitchFamily="2" charset="77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5064</c:v>
                </c:pt>
                <c:pt idx="1">
                  <c:v>5163</c:v>
                </c:pt>
                <c:pt idx="2">
                  <c:v>5266</c:v>
                </c:pt>
                <c:pt idx="3">
                  <c:v>5380</c:v>
                </c:pt>
                <c:pt idx="4">
                  <c:v>5486</c:v>
                </c:pt>
                <c:pt idx="5">
                  <c:v>5579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B-1046-8A6C-DCB510E53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107976"/>
        <c:axId val="179104056"/>
      </c:barChart>
      <c:catAx>
        <c:axId val="17910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6038D"/>
                </a:solidFill>
                <a:latin typeface="+mj-lt"/>
                <a:ea typeface="+mn-ea"/>
                <a:cs typeface="Poppins" pitchFamily="2" charset="77"/>
              </a:defRPr>
            </a:pPr>
            <a:endParaRPr lang="de-DE"/>
          </a:p>
        </c:txPr>
        <c:crossAx val="179104056"/>
        <c:crosses val="autoZero"/>
        <c:auto val="1"/>
        <c:lblAlgn val="ctr"/>
        <c:lblOffset val="100"/>
        <c:noMultiLvlLbl val="0"/>
      </c:catAx>
      <c:valAx>
        <c:axId val="179104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9107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6038D"/>
          </a:solidFill>
          <a:latin typeface="Poppins" pitchFamily="2" charset="77"/>
          <a:cs typeface="Poppins" pitchFamily="2" charset="77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in 1.000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F-BE4E-9F70-036D9C8BD1D3}"/>
              </c:ext>
            </c:extLst>
          </c:dPt>
          <c:dPt>
            <c:idx val="1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9F-BE4E-9F70-036D9C8BD1D3}"/>
              </c:ext>
            </c:extLst>
          </c:dPt>
          <c:dPt>
            <c:idx val="2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F-BE4E-9F70-036D9C8BD1D3}"/>
              </c:ext>
            </c:extLst>
          </c:dPt>
          <c:dPt>
            <c:idx val="3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F-BE4E-9F70-036D9C8BD1D3}"/>
              </c:ext>
            </c:extLst>
          </c:dPt>
          <c:dPt>
            <c:idx val="4"/>
            <c:bubble3D val="0"/>
            <c:spPr>
              <a:solidFill>
                <a:srgbClr val="A6EBFF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F-BE4E-9F70-036D9C8BD1D3}"/>
              </c:ext>
            </c:extLst>
          </c:dPt>
          <c:dPt>
            <c:idx val="5"/>
            <c:bubble3D val="0"/>
            <c:spPr>
              <a:solidFill>
                <a:srgbClr val="A6EBFF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F-BE4E-9F70-036D9C8BD1D3}"/>
              </c:ext>
            </c:extLst>
          </c:dPt>
          <c:dPt>
            <c:idx val="6"/>
            <c:bubble3D val="0"/>
            <c:spPr>
              <a:solidFill>
                <a:srgbClr val="A6EBFF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F-BE4E-9F70-036D9C8BD1D3}"/>
              </c:ext>
            </c:extLst>
          </c:dPt>
          <c:dPt>
            <c:idx val="7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F-BE4E-9F70-036D9C8BD1D3}"/>
              </c:ext>
            </c:extLst>
          </c:dPt>
          <c:dPt>
            <c:idx val="8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8C-5F49-8B04-FA81D7D44601}"/>
              </c:ext>
            </c:extLst>
          </c:dPt>
          <c:dPt>
            <c:idx val="9"/>
            <c:bubble3D val="0"/>
            <c:spPr>
              <a:solidFill>
                <a:srgbClr val="FFA678"/>
              </a:soli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C24-5643-883E-37BBF7C9A2D3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dk1">
                      <a:tint val="98500"/>
                      <a:lumMod val="60000"/>
                      <a:lumOff val="40000"/>
                    </a:schemeClr>
                  </a:gs>
                  <a:gs pos="0">
                    <a:schemeClr val="dk1">
                      <a:tint val="98500"/>
                    </a:schemeClr>
                  </a:gs>
                </a:gsLst>
                <a:lin ang="5400000" scaled="0"/>
              </a:gradFill>
              <a:ln w="3810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E27-8A4B-88E2-CEA12A38588E}"/>
              </c:ext>
            </c:extLst>
          </c:dPt>
          <c:dLbls>
            <c:dLbl>
              <c:idx val="0"/>
              <c:layout>
                <c:manualLayout>
                  <c:x val="6.7880707373027052E-2"/>
                  <c:y val="-0.168885080250627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59F-BE4E-9F70-036D9C8BD1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16450067868887"/>
                  <c:y val="-0.15606172121645118"/>
                </c:manualLayout>
              </c:layout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9F-BE4E-9F70-036D9C8BD1D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7802"/>
                        <a:gd name="adj2" fmla="val 56441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0.18055503429880479"/>
                  <c:y val="-1.3877787807814457E-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59F-BE4E-9F70-036D9C8BD1D3}"/>
                </c:ext>
                <c:ext xmlns:c15="http://schemas.microsoft.com/office/drawing/2012/chart" uri="{CE6537A1-D6FC-4f65-9D91-7224C49458BB}">
                  <c15:layout>
                    <c:manualLayout>
                      <c:w val="0.20216698775168626"/>
                      <c:h val="0.2083725154304440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1655709752056535"/>
                  <c:y val="0.124674844557501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59F-BE4E-9F70-036D9C8BD1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284580677893052"/>
                  <c:y val="0.176271897728602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9F-BE4E-9F70-036D9C8BD1D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5946778860319924E-2"/>
                  <c:y val="0.138939543115899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9F-BE4E-9F70-036D9C8BD1D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8326935922102824"/>
                  <c:y val="9.9820589621035058E-2"/>
                </c:manualLayout>
              </c:layout>
              <c:spPr>
                <a:xfrm>
                  <a:off x="893145" y="2805757"/>
                  <a:ext cx="1340003" cy="382728"/>
                </a:xfrm>
                <a:noFill/>
                <a:ln w="9525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59F-BE4E-9F70-036D9C8BD1D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2158"/>
                        <a:gd name="adj2" fmla="val -9189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79852241298532"/>
                      <c:h val="0.16047829827404669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16870106220081826"/>
                  <c:y val="3.95310482743296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9F-BE4E-9F70-036D9C8BD1D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20332774446113"/>
                  <c:y val="-0.10921731529969519"/>
                </c:manualLayout>
              </c:layout>
              <c:spPr>
                <a:xfrm>
                  <a:off x="206848" y="926035"/>
                  <a:ext cx="2448347" cy="749106"/>
                </a:xfrm>
                <a:noFill/>
                <a:ln w="9525"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A8C-5F49-8B04-FA81D7D4460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776"/>
                        <a:gd name="adj2" fmla="val 6091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624375700679723"/>
                      <c:h val="0.17821437101929766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0.10122063732049096"/>
                  <c:y val="-0.121633994690245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C24-5643-883E-37BBF7C9A2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Tabelle1!$A$2:$A$12</c:f>
              <c:strCache>
                <c:ptCount val="10"/>
                <c:pt idx="0">
                  <c:v>Arztpraxen</c:v>
                </c:pt>
                <c:pt idx="1">
                  <c:v>Zahnarztpraxen</c:v>
                </c:pt>
                <c:pt idx="2">
                  <c:v>Praxen sonstiger medizinischer Berufe</c:v>
                </c:pt>
                <c:pt idx="3">
                  <c:v>Apotheken</c:v>
                </c:pt>
                <c:pt idx="4">
                  <c:v>Krankenhäuser</c:v>
                </c:pt>
                <c:pt idx="5">
                  <c:v>Reha</c:v>
                </c:pt>
                <c:pt idx="6">
                  <c:v>Stationäre Pflege</c:v>
                </c:pt>
                <c:pt idx="7">
                  <c:v>Ambulante Pflege</c:v>
                </c:pt>
                <c:pt idx="8">
                  <c:v>Vorleistungsindustrien des Gesundheitswesens</c:v>
                </c:pt>
                <c:pt idx="9">
                  <c:v>Sonstige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693</c:v>
                </c:pt>
                <c:pt idx="1">
                  <c:v>354</c:v>
                </c:pt>
                <c:pt idx="2">
                  <c:v>514</c:v>
                </c:pt>
                <c:pt idx="3">
                  <c:v>226</c:v>
                </c:pt>
                <c:pt idx="4">
                  <c:v>1155</c:v>
                </c:pt>
                <c:pt idx="5">
                  <c:v>121</c:v>
                </c:pt>
                <c:pt idx="6">
                  <c:v>712</c:v>
                </c:pt>
                <c:pt idx="7">
                  <c:v>378</c:v>
                </c:pt>
                <c:pt idx="8">
                  <c:v>545</c:v>
                </c:pt>
                <c:pt idx="9">
                  <c:v>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9F-BE4E-9F70-036D9C8BD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1200" b="1" dirty="0">
                <a:solidFill>
                  <a:srgbClr val="000000"/>
                </a:solidFill>
              </a:rPr>
              <a:t>Anzah</a:t>
            </a:r>
            <a:r>
              <a:rPr lang="de-DE" sz="1200" b="1" baseline="0" dirty="0">
                <a:solidFill>
                  <a:srgbClr val="000000"/>
                </a:solidFill>
              </a:rPr>
              <a:t>l Krankenhäuser nach Trägerschaft</a:t>
            </a:r>
            <a:endParaRPr lang="de-DE" sz="1200" b="1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öffentliche Einrichtungen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Tabelle1!$B$2:$B$12</c:f>
              <c:numCache>
                <c:formatCode>###\ ###\ ##0</c:formatCode>
                <c:ptCount val="11"/>
                <c:pt idx="0">
                  <c:v>677</c:v>
                </c:pt>
                <c:pt idx="1">
                  <c:v>665</c:v>
                </c:pt>
                <c:pt idx="2">
                  <c:v>648</c:v>
                </c:pt>
                <c:pt idx="3">
                  <c:v>630</c:v>
                </c:pt>
                <c:pt idx="4">
                  <c:v>621</c:v>
                </c:pt>
                <c:pt idx="5">
                  <c:v>601</c:v>
                </c:pt>
                <c:pt idx="6">
                  <c:v>596</c:v>
                </c:pt>
                <c:pt idx="7">
                  <c:v>589</c:v>
                </c:pt>
                <c:pt idx="8">
                  <c:v>577</c:v>
                </c:pt>
                <c:pt idx="9">
                  <c:v>570</c:v>
                </c:pt>
                <c:pt idx="10">
                  <c:v>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53-BC4A-985C-83863062692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freigemeinnützige Einrichtungen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Tabelle1!$C$2:$C$12</c:f>
              <c:numCache>
                <c:formatCode>###\ ###\ ##0</c:formatCode>
                <c:ptCount val="11"/>
                <c:pt idx="0">
                  <c:v>790</c:v>
                </c:pt>
                <c:pt idx="1">
                  <c:v>781</c:v>
                </c:pt>
                <c:pt idx="2">
                  <c:v>769</c:v>
                </c:pt>
                <c:pt idx="3">
                  <c:v>755</c:v>
                </c:pt>
                <c:pt idx="4">
                  <c:v>746</c:v>
                </c:pt>
                <c:pt idx="5">
                  <c:v>719</c:v>
                </c:pt>
                <c:pt idx="6">
                  <c:v>706</c:v>
                </c:pt>
                <c:pt idx="7">
                  <c:v>696</c:v>
                </c:pt>
                <c:pt idx="8">
                  <c:v>679</c:v>
                </c:pt>
                <c:pt idx="9">
                  <c:v>674</c:v>
                </c:pt>
                <c:pt idx="10">
                  <c:v>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53-BC4A-985C-83863062692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private Einrichtungen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Tabelle1!$A$2:$A$12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Tabelle1!$D$2:$D$12</c:f>
              <c:numCache>
                <c:formatCode>###\ ###\ ##0</c:formatCode>
                <c:ptCount val="11"/>
                <c:pt idx="0">
                  <c:v>620</c:v>
                </c:pt>
                <c:pt idx="1">
                  <c:v>637</c:v>
                </c:pt>
                <c:pt idx="2">
                  <c:v>667</c:v>
                </c:pt>
                <c:pt idx="3">
                  <c:v>679</c:v>
                </c:pt>
                <c:pt idx="4">
                  <c:v>678</c:v>
                </c:pt>
                <c:pt idx="5">
                  <c:v>697</c:v>
                </c:pt>
                <c:pt idx="6">
                  <c:v>694</c:v>
                </c:pt>
                <c:pt idx="7">
                  <c:v>695</c:v>
                </c:pt>
                <c:pt idx="8">
                  <c:v>700</c:v>
                </c:pt>
                <c:pt idx="9">
                  <c:v>707</c:v>
                </c:pt>
                <c:pt idx="10">
                  <c:v>720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53-BC4A-985C-83863062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106800"/>
        <c:axId val="120698272"/>
      </c:barChart>
      <c:catAx>
        <c:axId val="1791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0698272"/>
        <c:crosses val="autoZero"/>
        <c:auto val="1"/>
        <c:lblAlgn val="ctr"/>
        <c:lblOffset val="100"/>
        <c:noMultiLvlLbl val="0"/>
      </c:catAx>
      <c:valAx>
        <c:axId val="12069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910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en-US" sz="1200" b="0" i="0" u="none" strike="noStrike" kern="1200" spc="0" baseline="0">
                <a:solidFill>
                  <a:srgbClr val="000000"/>
                </a:solidFill>
                <a:latin typeface="+mn-lt"/>
                <a:ea typeface="Arial" charset="0"/>
                <a:cs typeface="Poppins" pitchFamily="2" charset="77"/>
              </a:defRPr>
            </a:pPr>
            <a:r>
              <a:rPr lang="en-US" sz="1200" b="1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Anzahl</a:t>
            </a:r>
            <a:r>
              <a:rPr lang="en-US" sz="1200" b="1" dirty="0">
                <a:solidFill>
                  <a:srgbClr val="000000"/>
                </a:solidFill>
                <a:latin typeface="+mn-lt"/>
                <a:cs typeface="Poppins" pitchFamily="2" charset="7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ambulante</a:t>
            </a:r>
            <a:r>
              <a:rPr lang="en-US" sz="1200" b="1" dirty="0">
                <a:solidFill>
                  <a:srgbClr val="000000"/>
                </a:solidFill>
                <a:latin typeface="+mn-lt"/>
                <a:cs typeface="Poppins" pitchFamily="2" charset="7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Pflegedienste</a:t>
            </a:r>
            <a:r>
              <a:rPr lang="en-US" sz="1200" b="1" dirty="0">
                <a:solidFill>
                  <a:srgbClr val="000000"/>
                </a:solidFill>
                <a:latin typeface="+mn-lt"/>
                <a:cs typeface="Poppins" pitchFamily="2" charset="77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+mn-lt"/>
                <a:cs typeface="Poppins" pitchFamily="2" charset="77"/>
              </a:rPr>
            </a:br>
            <a:r>
              <a:rPr lang="en-US" sz="1200" b="1" dirty="0">
                <a:solidFill>
                  <a:srgbClr val="000000"/>
                </a:solidFill>
                <a:latin typeface="+mn-lt"/>
                <a:cs typeface="Poppins" pitchFamily="2" charset="77"/>
              </a:rPr>
              <a:t>in Deutschland</a:t>
            </a:r>
          </a:p>
        </c:rich>
      </c:tx>
      <c:layout>
        <c:manualLayout>
          <c:xMode val="edge"/>
          <c:yMode val="edge"/>
          <c:x val="8.1594410261789402E-2"/>
          <c:y val="4.36617077134641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6074047308064591E-2"/>
          <c:y val="0.17297974746843356"/>
          <c:w val="0.94785190538387087"/>
          <c:h val="0.70360295036879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rgbClr val="FFA6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6E-46BC-BF25-04F3BEA7B1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96E-46BC-BF25-04F3BEA7B10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96E-46BC-BF25-04F3BEA7B10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96E-46BC-BF25-04F3BEA7B10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96E-46BC-BF25-04F3BEA7B10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2000" b="1" i="0" u="none" strike="noStrike" kern="1200" baseline="0">
                      <a:solidFill>
                        <a:srgbClr val="06038D"/>
                      </a:solidFill>
                      <a:latin typeface="Arial" panose="020B0604020202020204" pitchFamily="34" charset="0"/>
                      <a:ea typeface="Arial" charset="0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97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12026</c:v>
                </c:pt>
                <c:pt idx="1">
                  <c:v>12349</c:v>
                </c:pt>
                <c:pt idx="2">
                  <c:v>12745</c:v>
                </c:pt>
                <c:pt idx="3">
                  <c:v>13323</c:v>
                </c:pt>
                <c:pt idx="4">
                  <c:v>14050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96E-46BC-BF25-04F3BEA7B1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398224"/>
        <c:axId val="181397048"/>
      </c:barChart>
      <c:catAx>
        <c:axId val="1813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1" i="0" u="none" strike="noStrike" kern="1200" baseline="0">
                <a:solidFill>
                  <a:srgbClr val="000000"/>
                </a:solidFill>
                <a:latin typeface="+mj-lt"/>
                <a:ea typeface="Arial" charset="0"/>
                <a:cs typeface="Poppins" pitchFamily="2" charset="77"/>
              </a:defRPr>
            </a:pPr>
            <a:endParaRPr lang="de-DE"/>
          </a:p>
        </c:txPr>
        <c:crossAx val="181397048"/>
        <c:crosses val="autoZero"/>
        <c:auto val="1"/>
        <c:lblAlgn val="ctr"/>
        <c:lblOffset val="100"/>
        <c:noMultiLvlLbl val="0"/>
      </c:catAx>
      <c:valAx>
        <c:axId val="181397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8139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en-US" sz="1200" b="0" i="0" u="none" strike="noStrike" kern="1200" spc="0" baseline="0">
                <a:solidFill>
                  <a:srgbClr val="000000"/>
                </a:solidFill>
                <a:latin typeface="+mn-lt"/>
                <a:ea typeface="Arial" charset="0"/>
                <a:cs typeface="Poppins" pitchFamily="2" charset="77"/>
              </a:defRPr>
            </a:pPr>
            <a:r>
              <a:rPr lang="en-US" sz="1200" b="1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Pflegebedürftige</a:t>
            </a:r>
            <a:r>
              <a:rPr lang="en-US" sz="1200" b="1" baseline="0" dirty="0">
                <a:solidFill>
                  <a:srgbClr val="000000"/>
                </a:solidFill>
                <a:latin typeface="+mn-lt"/>
                <a:cs typeface="Poppins" pitchFamily="2" charset="77"/>
              </a:rPr>
              <a:t> in </a:t>
            </a:r>
            <a:br>
              <a:rPr lang="en-US" sz="1200" b="1" baseline="0" dirty="0">
                <a:solidFill>
                  <a:srgbClr val="000000"/>
                </a:solidFill>
                <a:latin typeface="+mn-lt"/>
                <a:cs typeface="Poppins" pitchFamily="2" charset="77"/>
              </a:rPr>
            </a:br>
            <a:r>
              <a:rPr lang="en-US" sz="1200" b="1" baseline="0" dirty="0">
                <a:solidFill>
                  <a:srgbClr val="000000"/>
                </a:solidFill>
                <a:latin typeface="+mn-lt"/>
                <a:cs typeface="Poppins" pitchFamily="2" charset="77"/>
              </a:rPr>
              <a:t>der </a:t>
            </a:r>
            <a:r>
              <a:rPr lang="en-US" sz="1200" b="1" baseline="0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ambulanten</a:t>
            </a:r>
            <a:r>
              <a:rPr lang="en-US" sz="1200" b="1" baseline="0" dirty="0">
                <a:solidFill>
                  <a:srgbClr val="000000"/>
                </a:solidFill>
                <a:latin typeface="+mn-lt"/>
                <a:cs typeface="Poppins" pitchFamily="2" charset="77"/>
              </a:rPr>
              <a:t> </a:t>
            </a:r>
            <a:r>
              <a:rPr lang="en-US" sz="1200" b="1" baseline="0" dirty="0" err="1">
                <a:solidFill>
                  <a:srgbClr val="000000"/>
                </a:solidFill>
                <a:latin typeface="+mn-lt"/>
                <a:cs typeface="Poppins" pitchFamily="2" charset="77"/>
              </a:rPr>
              <a:t>Pflege</a:t>
            </a:r>
            <a:endParaRPr lang="en-US" sz="1200" b="1" dirty="0">
              <a:solidFill>
                <a:srgbClr val="000000"/>
              </a:solidFill>
              <a:latin typeface="+mn-lt"/>
              <a:cs typeface="Poppins" pitchFamily="2" charset="77"/>
            </a:endParaRPr>
          </a:p>
        </c:rich>
      </c:tx>
      <c:layout>
        <c:manualLayout>
          <c:xMode val="edge"/>
          <c:yMode val="edge"/>
          <c:x val="0.19068968002606637"/>
          <c:y val="4.50275034379297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009687912684885E-2"/>
          <c:y val="0.24316695836979624"/>
          <c:w val="0.91111082831727697"/>
          <c:h val="0.6355400675084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rgbClr val="FFA67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471.543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149-F847-99FE-8B25E80756D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692.273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49-F847-99FE-8B25E80756D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rgbClr val="000000"/>
                    </a:solidFill>
                    <a:latin typeface="+mn-lt"/>
                    <a:ea typeface="Arial" charset="0"/>
                    <a:cs typeface="Poppins" pitchFamily="2" charset="77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2007</c:v>
                </c:pt>
                <c:pt idx="1">
                  <c:v>2017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504232</c:v>
                </c:pt>
                <c:pt idx="1">
                  <c:v>829958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D2-433E-BCC0-A29C04066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400184"/>
        <c:axId val="181395088"/>
      </c:barChart>
      <c:catAx>
        <c:axId val="18140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rgbClr val="000000"/>
                </a:solidFill>
                <a:latin typeface="+mj-lt"/>
                <a:ea typeface="Arial" charset="0"/>
                <a:cs typeface="Poppins" pitchFamily="2" charset="77"/>
              </a:defRPr>
            </a:pPr>
            <a:endParaRPr lang="de-DE"/>
          </a:p>
        </c:txPr>
        <c:crossAx val="181395088"/>
        <c:crosses val="autoZero"/>
        <c:auto val="1"/>
        <c:lblAlgn val="ctr"/>
        <c:lblOffset val="100"/>
        <c:noMultiLvlLbl val="0"/>
      </c:catAx>
      <c:valAx>
        <c:axId val="1813950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8140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1F8FE"/>
    </a:solidFill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51106154150301"/>
          <c:y val="0.176053553912773"/>
          <c:w val="0.74067816418666299"/>
          <c:h val="0.71334421876121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04-42FE-B107-71A532120CDB}"/>
              </c:ext>
            </c:extLst>
          </c:dPt>
          <c:dPt>
            <c:idx val="2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04-42FE-B107-71A532120CDB}"/>
              </c:ext>
            </c:extLst>
          </c:dPt>
          <c:dPt>
            <c:idx val="3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04-42FE-B107-71A532120CDB}"/>
              </c:ext>
            </c:extLst>
          </c:dPt>
          <c:dPt>
            <c:idx val="4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04-42FE-B107-71A532120CDB}"/>
              </c:ext>
            </c:extLst>
          </c:dPt>
          <c:dPt>
            <c:idx val="5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04-42FE-B107-71A532120CDB}"/>
              </c:ext>
            </c:extLst>
          </c:dPt>
          <c:dPt>
            <c:idx val="6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04-42FE-B107-71A532120CDB}"/>
              </c:ext>
            </c:extLst>
          </c:dPt>
          <c:dPt>
            <c:idx val="7"/>
            <c:invertIfNegative val="0"/>
            <c:bubble3D val="0"/>
            <c:spPr>
              <a:solidFill>
                <a:srgbClr val="FFA6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04-42FE-B107-71A532120CDB}"/>
              </c:ext>
            </c:extLst>
          </c:dPt>
          <c:cat>
            <c:strRef>
              <c:f>Sheet1!$A$2:$A$11</c:f>
              <c:strCache>
                <c:ptCount val="10"/>
                <c:pt idx="0">
                  <c:v>bis 10</c:v>
                </c:pt>
                <c:pt idx="1">
                  <c:v>10-15</c:v>
                </c:pt>
                <c:pt idx="2">
                  <c:v>16-20</c:v>
                </c:pt>
                <c:pt idx="3">
                  <c:v>21-25</c:v>
                </c:pt>
                <c:pt idx="4">
                  <c:v>26-35</c:v>
                </c:pt>
                <c:pt idx="5">
                  <c:v>36-50</c:v>
                </c:pt>
                <c:pt idx="6">
                  <c:v>51-70</c:v>
                </c:pt>
                <c:pt idx="7">
                  <c:v>71-100</c:v>
                </c:pt>
                <c:pt idx="8">
                  <c:v>101-160</c:v>
                </c:pt>
                <c:pt idx="9">
                  <c:v>151 und mehr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907</c:v>
                </c:pt>
                <c:pt idx="1">
                  <c:v>796</c:v>
                </c:pt>
                <c:pt idx="2">
                  <c:v>833</c:v>
                </c:pt>
                <c:pt idx="3">
                  <c:v>842</c:v>
                </c:pt>
                <c:pt idx="4">
                  <c:v>1450</c:v>
                </c:pt>
                <c:pt idx="5">
                  <c:v>1535</c:v>
                </c:pt>
                <c:pt idx="6">
                  <c:v>1109</c:v>
                </c:pt>
                <c:pt idx="7">
                  <c:v>715</c:v>
                </c:pt>
                <c:pt idx="8">
                  <c:v>352</c:v>
                </c:pt>
                <c:pt idx="9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004-42FE-B107-71A532120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395480"/>
        <c:axId val="181400576"/>
      </c:barChart>
      <c:catAx>
        <c:axId val="18139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400576"/>
        <c:crosses val="autoZero"/>
        <c:auto val="1"/>
        <c:lblAlgn val="ctr"/>
        <c:lblOffset val="100"/>
        <c:noMultiLvlLbl val="0"/>
      </c:catAx>
      <c:valAx>
        <c:axId val="18140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139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6600467635474E-2"/>
          <c:y val="5.9837457991705853E-2"/>
          <c:w val="0.87423787255453278"/>
          <c:h val="0.44738715477813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7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87-4972-93F9-0059D3F434CD}"/>
              </c:ext>
            </c:extLst>
          </c:dPt>
          <c:dPt>
            <c:idx val="1"/>
            <c:invertIfNegative val="0"/>
            <c:bubble3D val="0"/>
            <c:spPr>
              <a:solidFill>
                <a:srgbClr val="A6EB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87-4972-93F9-0059D3F43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Private Träger</c:v>
                </c:pt>
                <c:pt idx="1">
                  <c:v>Freigemeinnützige Träger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2"/>
                <c:pt idx="0">
                  <c:v>8670</c:v>
                </c:pt>
                <c:pt idx="1">
                  <c:v>4461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87-4972-93F9-0059D3F43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1397832"/>
        <c:axId val="181398616"/>
      </c:barChart>
      <c:catAx>
        <c:axId val="18139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endParaRPr lang="de-DE"/>
          </a:p>
        </c:txPr>
        <c:crossAx val="181398616"/>
        <c:crosses val="autoZero"/>
        <c:auto val="1"/>
        <c:lblAlgn val="ctr"/>
        <c:lblOffset val="100"/>
        <c:noMultiLvlLbl val="0"/>
      </c:catAx>
      <c:valAx>
        <c:axId val="1813986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one"/>
        <c:crossAx val="18139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81192059999089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12-439A-BD56-E7E626ADEAA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66248526455845E-3"/>
                  <c:y val="-0.323107245179493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12-439A-BD56-E7E626ADEA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323105546681848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12-439A-BD56-E7E626ADEA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866248526455481E-3"/>
                  <c:y val="-0.354055231067016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12-439A-BD56-E7E626ADEA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86624852645621E-3"/>
                  <c:y val="-0.38084733291708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12-439A-BD56-E7E626ADEA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41807982249919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6038D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12-439A-BD56-E7E626ADEA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0000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236162</c:v>
                </c:pt>
                <c:pt idx="1">
                  <c:v>268891</c:v>
                </c:pt>
                <c:pt idx="2">
                  <c:v>290714</c:v>
                </c:pt>
                <c:pt idx="3">
                  <c:v>320077</c:v>
                </c:pt>
                <c:pt idx="4">
                  <c:v>355613</c:v>
                </c:pt>
                <c:pt idx="5">
                  <c:v>390322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112-439A-BD56-E7E626ADE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1399400"/>
        <c:axId val="181393520"/>
      </c:barChart>
      <c:catAx>
        <c:axId val="181399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1393520"/>
        <c:crosses val="autoZero"/>
        <c:auto val="1"/>
        <c:lblAlgn val="ctr"/>
        <c:lblOffset val="100"/>
        <c:noMultiLvlLbl val="0"/>
      </c:catAx>
      <c:valAx>
        <c:axId val="181393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8139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0.04344</cdr:x>
      <cdr:y>0.86809</cdr:y>
    </cdr:from>
    <cdr:to>
      <cdr:x>0.08196</cdr:x>
      <cdr:y>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77688" y="2476585"/>
          <a:ext cx="246284" cy="369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121919" tIns="121919" rIns="121919" bIns="121919" numCol="1" spcCol="38100" rtlCol="0" anchor="t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1pPr>
          <a:lvl2pPr marL="455613" indent="1588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2pPr>
          <a:lvl3pPr marL="912813" indent="1588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3pPr>
          <a:lvl4pPr marL="1370013" indent="1588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4pPr>
          <a:lvl5pPr marL="1827213" indent="1588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Helvetica"/>
            </a:defRPr>
          </a:lvl9pPr>
        </a:lstStyle>
        <a:p xmlns:a="http://schemas.openxmlformats.org/drawingml/2006/main">
          <a:pPr marL="0" marR="0" indent="0" algn="l" defTabSz="4572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de-DE" sz="800" b="0" i="1" u="none" strike="noStrike" cap="none" spc="0" normalizeH="0" baseline="0" dirty="0">
            <a:ln>
              <a:noFill/>
            </a:ln>
            <a:solidFill>
              <a:srgbClr val="FFFFFF">
                <a:lumMod val="50000"/>
              </a:srgbClr>
            </a:solidFill>
            <a:effectLst/>
            <a:uFillTx/>
            <a:latin typeface="Arial" charset="0"/>
            <a:ea typeface="Arial" charset="0"/>
            <a:cs typeface="Arial" charset="0"/>
            <a:sym typeface="Dax-Ligh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A01DF-5AFB-4031-A673-CA8D33D27F94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BE85-A4D2-4DFC-8999-955D5DDF0FC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98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FA4B-F565-469F-801D-AA629D2A9489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BD1C-32DA-4AF3-8E1C-F12BF56A6CA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42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EFFA4B-F565-469F-801D-AA629D2A9489}" type="datetimeFigureOut">
              <a:rPr lang="de-DE" smtClean="0"/>
              <a:pPr/>
              <a:t>10.11.2020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6BD1C-32DA-4AF3-8E1C-F12BF56A6CA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7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24479" y="-64146"/>
            <a:ext cx="9315204" cy="5271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3209">
            <a:off x="3650451" y="2384500"/>
            <a:ext cx="4780255" cy="3627941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95486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12977" y="3652938"/>
            <a:ext cx="3671391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11961" y="4228803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Azubi-Schü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" y="-140344"/>
            <a:ext cx="9141024" cy="5713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59339">
            <a:off x="-35587" y="2468642"/>
            <a:ext cx="4825400" cy="3662203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900608" y="3723878"/>
            <a:ext cx="3095328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1" y="4299743"/>
            <a:ext cx="3096344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 userDrawn="1"/>
        </p:nvSpPr>
        <p:spPr bwMode="auto">
          <a:xfrm>
            <a:off x="467544" y="1995686"/>
            <a:ext cx="34972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304" tIns="37152" rIns="74304" bIns="371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en-US" sz="6000" b="1">
                <a:solidFill>
                  <a:srgbClr val="06038D"/>
                </a:solidFill>
                <a:ea typeface="Arial" charset="0"/>
                <a:cs typeface="Arial" charset="0"/>
              </a:rPr>
              <a:t>Agenda</a:t>
            </a:r>
          </a:p>
        </p:txBody>
      </p:sp>
      <p:cxnSp>
        <p:nvCxnSpPr>
          <p:cNvPr id="14" name="Straight Connector 22"/>
          <p:cNvCxnSpPr/>
          <p:nvPr userDrawn="1"/>
        </p:nvCxnSpPr>
        <p:spPr>
          <a:xfrm>
            <a:off x="4334694" y="1347614"/>
            <a:ext cx="8707" cy="2801938"/>
          </a:xfrm>
          <a:prstGeom prst="line">
            <a:avLst/>
          </a:prstGeom>
          <a:ln w="38100">
            <a:solidFill>
              <a:srgbClr val="0603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003675" y="1275606"/>
            <a:ext cx="3960813" cy="28803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+mj-lt"/>
              <a:buNone/>
              <a:defRPr sz="14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Hier  die Themen einfügen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248" y="1276350"/>
            <a:ext cx="431800" cy="28797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01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02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03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04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05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06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07</a:t>
            </a:r>
          </a:p>
          <a:p>
            <a:pPr lvl="0"/>
            <a:r>
              <a:rPr lang="de-DE" sz="1400" dirty="0">
                <a:latin typeface="Arial" pitchFamily="34" charset="0"/>
                <a:cs typeface="Arial" pitchFamily="34" charset="0"/>
              </a:rPr>
              <a:t>08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2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ellenplatzhalter 4"/>
          <p:cNvSpPr>
            <a:spLocks noGrp="1"/>
          </p:cNvSpPr>
          <p:nvPr>
            <p:ph type="tbl" sz="quarter" idx="10"/>
          </p:nvPr>
        </p:nvSpPr>
        <p:spPr>
          <a:xfrm>
            <a:off x="539750" y="1563688"/>
            <a:ext cx="7127875" cy="2879725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Tabelle durch Klicken auf Symbol hinzufügen</a:t>
            </a:r>
          </a:p>
        </p:txBody>
      </p:sp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11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128791" cy="288017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2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1563638"/>
            <a:ext cx="3384376" cy="288017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2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2" y="1563638"/>
            <a:ext cx="3384376" cy="288017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563786"/>
            <a:ext cx="4248472" cy="2880172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Hier Text eingeben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5292725" y="1563638"/>
            <a:ext cx="2592388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Hier kann ein Bild eingefügt werden</a:t>
            </a:r>
          </a:p>
        </p:txBody>
      </p:sp>
      <p:sp>
        <p:nvSpPr>
          <p:cNvPr id="14" name="Titel 8"/>
          <p:cNvSpPr>
            <a:spLocks noGrp="1"/>
          </p:cNvSpPr>
          <p:nvPr>
            <p:ph type="title" hasCustomPrompt="1"/>
          </p:nvPr>
        </p:nvSpPr>
        <p:spPr>
          <a:xfrm>
            <a:off x="457200" y="627534"/>
            <a:ext cx="7067128" cy="432048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 eingeben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riebs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4"/>
          <p:cNvSpPr txBox="1"/>
          <p:nvPr userDrawn="1"/>
        </p:nvSpPr>
        <p:spPr>
          <a:xfrm>
            <a:off x="498475" y="1381294"/>
            <a:ext cx="4073525" cy="3062664"/>
          </a:xfrm>
          <a:prstGeom prst="rect">
            <a:avLst/>
          </a:prstGeom>
          <a:solidFill>
            <a:srgbClr val="E1F8FE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algn="ctr" defTabSz="457200" fontAlgn="auto" latinLnBrk="1">
              <a:spcBef>
                <a:spcPts val="0"/>
              </a:spcBef>
              <a:spcAft>
                <a:spcPts val="0"/>
              </a:spcAft>
            </a:pPr>
            <a:endParaRPr lang="de-DE" sz="1200" i="1">
              <a:solidFill>
                <a:srgbClr val="000000"/>
              </a:solidFill>
              <a:ea typeface="Dax-Light"/>
              <a:cs typeface="Arial" pitchFamily="34" charset="0"/>
              <a:sym typeface="Dax-Light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5292080" y="1779662"/>
            <a:ext cx="2303860" cy="2160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r>
              <a:rPr lang="de-DE" sz="1800"/>
              <a:t>Foto des Vertriebspartners über das Icon einbinden</a:t>
            </a:r>
            <a:endParaRPr lang="de-DE"/>
          </a:p>
        </p:txBody>
      </p:sp>
      <p:sp>
        <p:nvSpPr>
          <p:cNvPr id="4" name="Titel 8"/>
          <p:cNvSpPr txBox="1">
            <a:spLocks/>
          </p:cNvSpPr>
          <p:nvPr userDrawn="1"/>
        </p:nvSpPr>
        <p:spPr>
          <a:xfrm>
            <a:off x="467544" y="699542"/>
            <a:ext cx="8352928" cy="43204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Gerne stehen wir für Ihre Fragen zur Verfügung.</a:t>
            </a:r>
          </a:p>
        </p:txBody>
      </p:sp>
      <p:sp>
        <p:nvSpPr>
          <p:cNvPr id="10" name="Textfeld 6"/>
          <p:cNvSpPr txBox="1"/>
          <p:nvPr userDrawn="1"/>
        </p:nvSpPr>
        <p:spPr>
          <a:xfrm>
            <a:off x="755576" y="1851670"/>
            <a:ext cx="3312368" cy="2123656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lvl="0" indent="0" defTabSz="171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ct val="125000"/>
              <a:buFontTx/>
              <a:buNone/>
              <a:tabLst/>
              <a:defRPr/>
            </a:pPr>
            <a:endParaRPr kumimoji="0" lang="de-DE" alt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 Bold"/>
            </a:endParaRPr>
          </a:p>
          <a:p>
            <a:pPr marL="0" marR="0" lvl="0" indent="0" defTabSz="171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ct val="125000"/>
              <a:buFontTx/>
              <a:buNone/>
              <a:tabLst/>
              <a:defRPr/>
            </a:pPr>
            <a:endParaRPr kumimoji="0" lang="de-DE" alt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 Bold"/>
            </a:endParaRPr>
          </a:p>
          <a:p>
            <a:pPr marL="0" marR="0" lvl="0" indent="0" defTabSz="171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666A"/>
              </a:buClr>
              <a:buSzPct val="125000"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  <a:sym typeface="Arial Bold"/>
              </a:rPr>
              <a:t>t: </a:t>
            </a:r>
            <a:r>
              <a:rPr kumimoji="0" lang="is-IS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 Bold"/>
              </a:rPr>
              <a:t> </a:t>
            </a:r>
            <a:endParaRPr kumimoji="0" lang="is-I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171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666A"/>
              </a:buClr>
              <a:buSzPct val="125000"/>
              <a:buFontTx/>
              <a:buNone/>
              <a:tabLst/>
              <a:defRPr/>
            </a:pPr>
            <a:r>
              <a:rPr kumimoji="0" lang="de-DE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  <a:sym typeface="Arial Bold"/>
              </a:rPr>
              <a:t>e: </a:t>
            </a:r>
          </a:p>
          <a:p>
            <a:pPr marL="0" marR="0" lvl="0" indent="0" defTabSz="171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ct val="125000"/>
              <a:buFontTx/>
              <a:buNone/>
              <a:tabLst/>
              <a:defRPr/>
            </a:pPr>
            <a:endParaRPr kumimoji="0" lang="de-DE" alt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KlinikRente Versorgungswerk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Robert-</a:t>
            </a:r>
            <a:r>
              <a:rPr kumimoji="0" lang="de-DE" sz="14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Perthel</a:t>
            </a: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-Straße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50739 Köln</a:t>
            </a:r>
            <a:endParaRPr kumimoji="0" lang="de-DE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charset="0"/>
              <a:cs typeface="Arial" pitchFamily="34" charset="0"/>
              <a:sym typeface="Arial Bold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5" y="1923678"/>
            <a:ext cx="3672408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Vorname und Nachname Vertriebspartner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29" y="2355726"/>
            <a:ext cx="3455863" cy="30797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40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Telefonnummer eingeben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44823" y="2643163"/>
            <a:ext cx="3455169" cy="30797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400">
                <a:solidFill>
                  <a:schemeClr val="accent5">
                    <a:lumMod val="1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E-Mail eingeben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ktion b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907" y="3318425"/>
            <a:ext cx="879611" cy="707695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1835696" y="2283718"/>
            <a:ext cx="1901708" cy="973816"/>
            <a:chOff x="1979712" y="2355726"/>
            <a:chExt cx="1901708" cy="973816"/>
          </a:xfrm>
        </p:grpSpPr>
        <p:sp>
          <p:nvSpPr>
            <p:cNvPr id="5" name="Pentagon 41"/>
            <p:cNvSpPr/>
            <p:nvPr/>
          </p:nvSpPr>
          <p:spPr>
            <a:xfrm rot="2076043">
              <a:off x="2744864" y="3070409"/>
              <a:ext cx="1136556" cy="259133"/>
            </a:xfrm>
            <a:prstGeom prst="homePlate">
              <a:avLst/>
            </a:prstGeom>
            <a:solidFill>
              <a:srgbClr val="A6EBFF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 userDrawn="1"/>
          </p:nvSpPr>
          <p:spPr bwMode="auto">
            <a:xfrm>
              <a:off x="1979712" y="2355726"/>
              <a:ext cx="1627799" cy="677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8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000" u="sng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Ihr Eigenbeitrag</a:t>
              </a:r>
              <a:endParaRPr lang="de-DE" sz="1100" u="sng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" name="Gruppieren 6"/>
          <p:cNvGrpSpPr/>
          <p:nvPr userDrawn="1"/>
        </p:nvGrpSpPr>
        <p:grpSpPr>
          <a:xfrm>
            <a:off x="3131840" y="1419622"/>
            <a:ext cx="2304256" cy="1862792"/>
            <a:chOff x="3275856" y="1563638"/>
            <a:chExt cx="2304256" cy="1862792"/>
          </a:xfrm>
        </p:grpSpPr>
        <p:sp>
          <p:nvSpPr>
            <p:cNvPr id="8" name="Pentagon 43"/>
            <p:cNvSpPr/>
            <p:nvPr/>
          </p:nvSpPr>
          <p:spPr>
            <a:xfrm rot="5400000">
              <a:off x="3845257" y="2728585"/>
              <a:ext cx="1136556" cy="259133"/>
            </a:xfrm>
            <a:prstGeom prst="homePlate">
              <a:avLst/>
            </a:prstGeom>
            <a:solidFill>
              <a:srgbClr val="A6EBFF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275856" y="1563638"/>
              <a:ext cx="2304256" cy="8309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8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000" u="sng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Förderung durch Steuer- und Sozialversicherungsfreiheit </a:t>
              </a:r>
            </a:p>
          </p:txBody>
        </p:sp>
      </p:grpSp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2987824" y="4039495"/>
            <a:ext cx="2795992" cy="692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sz="2800" b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600" b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e-DE" sz="1600" b="1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100" b="1" u="sng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</a:rPr>
              <a:t>Einzahlung in die Altersvorsorge</a:t>
            </a:r>
          </a:p>
        </p:txBody>
      </p:sp>
      <p:pic>
        <p:nvPicPr>
          <p:cNvPr id="11" name="Grafik 10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291830"/>
            <a:ext cx="8995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 userDrawn="1"/>
        </p:nvGrpSpPr>
        <p:grpSpPr>
          <a:xfrm>
            <a:off x="4716016" y="1913623"/>
            <a:ext cx="2428491" cy="1306199"/>
            <a:chOff x="5555509" y="2089210"/>
            <a:chExt cx="2428491" cy="1306199"/>
          </a:xfrm>
        </p:grpSpPr>
        <p:sp>
          <p:nvSpPr>
            <p:cNvPr id="13" name="Pentagon 41"/>
            <p:cNvSpPr/>
            <p:nvPr/>
          </p:nvSpPr>
          <p:spPr>
            <a:xfrm rot="8553248">
              <a:off x="5555509" y="3136276"/>
              <a:ext cx="1136556" cy="259133"/>
            </a:xfrm>
            <a:prstGeom prst="homePlate">
              <a:avLst/>
            </a:prstGeom>
            <a:solidFill>
              <a:srgbClr val="A6EBFF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14" name="Pentagon 41"/>
            <p:cNvSpPr/>
            <p:nvPr/>
          </p:nvSpPr>
          <p:spPr>
            <a:xfrm rot="8494697">
              <a:off x="6847444" y="2089210"/>
              <a:ext cx="1136556" cy="259133"/>
            </a:xfrm>
            <a:prstGeom prst="homePlate">
              <a:avLst/>
            </a:prstGeom>
            <a:solidFill>
              <a:srgbClr val="A6EBFF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881869" y="2385408"/>
              <a:ext cx="1702220" cy="8309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8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de-DE" sz="1600" b="1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de-DE" sz="1000" u="sng">
                  <a:solidFill>
                    <a:srgbClr val="06038D"/>
                  </a:solidFill>
                  <a:latin typeface="Arial" charset="0"/>
                  <a:ea typeface="Arial" charset="0"/>
                  <a:cs typeface="Arial" charset="0"/>
                </a:rPr>
                <a:t>VL Leistungen  können  in die Altersvorsorge fließen</a:t>
              </a:r>
            </a:p>
          </p:txBody>
        </p:sp>
      </p:grpSp>
      <p:sp>
        <p:nvSpPr>
          <p:cNvPr id="17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28" name="Textfeld 27"/>
          <p:cNvSpPr txBox="1"/>
          <p:nvPr userDrawn="1"/>
        </p:nvSpPr>
        <p:spPr>
          <a:xfrm>
            <a:off x="755576" y="4146636"/>
            <a:ext cx="1152128" cy="369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ea typeface="Dax-Light"/>
                <a:cs typeface="Arial" pitchFamily="34" charset="0"/>
                <a:sym typeface="Dax-Light"/>
              </a:rPr>
              <a:t>Beispiel für </a:t>
            </a:r>
            <a:r>
              <a:rPr kumimoji="0" lang="de-DE" sz="800" b="0" i="0" u="none" strike="noStrike" cap="none" spc="0" normalizeH="0" baseline="0" err="1">
                <a:ln>
                  <a:noFill/>
                </a:ln>
                <a:solidFill>
                  <a:schemeClr val="tx1"/>
                </a:solidFill>
                <a:effectLst/>
                <a:uFillTx/>
                <a:ea typeface="Dax-Light"/>
                <a:cs typeface="Arial" pitchFamily="34" charset="0"/>
                <a:sym typeface="Dax-Light"/>
              </a:rPr>
              <a:t>Stkl</a:t>
            </a:r>
            <a:r>
              <a:rPr kumimoji="0" lang="de-DE" sz="8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ea typeface="Dax-Light"/>
                <a:cs typeface="Arial" pitchFamily="34" charset="0"/>
                <a:sym typeface="Dax-Light"/>
              </a:rPr>
              <a:t> 1/4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3851622" y="1419424"/>
            <a:ext cx="1584474" cy="5762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 marL="0" indent="0">
              <a:buFont typeface="Arial" pitchFamily="34" charset="0"/>
              <a:buNone/>
              <a:defRPr sz="2800" b="1"/>
            </a:lvl3pPr>
          </a:lstStyle>
          <a:p>
            <a:pPr lvl="2"/>
            <a:r>
              <a:rPr lang="de-DE" dirty="0"/>
              <a:t>Betrag</a:t>
            </a:r>
          </a:p>
        </p:txBody>
      </p:sp>
      <p:sp>
        <p:nvSpPr>
          <p:cNvPr id="33" name="Textplatzhalt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5291782" y="2211710"/>
            <a:ext cx="2520578" cy="5762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 marL="0" indent="0">
              <a:buFont typeface="Arial" pitchFamily="34" charset="0"/>
              <a:buNone/>
              <a:defRPr sz="2800" b="1"/>
            </a:lvl3pPr>
          </a:lstStyle>
          <a:p>
            <a:pPr lvl="2"/>
            <a:r>
              <a:rPr lang="de-DE" dirty="0"/>
              <a:t>Betrag</a:t>
            </a:r>
          </a:p>
        </p:txBody>
      </p:sp>
      <p:sp>
        <p:nvSpPr>
          <p:cNvPr id="34" name="Textplatzhalt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3643982" y="4011712"/>
            <a:ext cx="3736330" cy="5762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 marL="0" indent="0">
              <a:buFont typeface="Arial" pitchFamily="34" charset="0"/>
              <a:buNone/>
              <a:defRPr sz="2800" b="1"/>
            </a:lvl3pPr>
          </a:lstStyle>
          <a:p>
            <a:pPr lvl="2"/>
            <a:r>
              <a:rPr lang="de-DE" dirty="0"/>
              <a:t>Gesamtbetrag</a:t>
            </a:r>
          </a:p>
        </p:txBody>
      </p:sp>
      <p:sp>
        <p:nvSpPr>
          <p:cNvPr id="35" name="Textplatzhalter 29"/>
          <p:cNvSpPr>
            <a:spLocks noGrp="1"/>
          </p:cNvSpPr>
          <p:nvPr>
            <p:ph type="body" sz="quarter" idx="20" hasCustomPrompt="1"/>
          </p:nvPr>
        </p:nvSpPr>
        <p:spPr>
          <a:xfrm>
            <a:off x="2195736" y="2283520"/>
            <a:ext cx="1584474" cy="5762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 marL="0" indent="0">
              <a:buFont typeface="Arial" pitchFamily="34" charset="0"/>
              <a:buNone/>
              <a:defRPr sz="2800" b="1"/>
            </a:lvl3pPr>
          </a:lstStyle>
          <a:p>
            <a:pPr lvl="2"/>
            <a:r>
              <a:rPr lang="de-DE" dirty="0"/>
              <a:t>Betrag</a:t>
            </a:r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21" hasCustomPrompt="1"/>
          </p:nvPr>
        </p:nvSpPr>
        <p:spPr>
          <a:xfrm>
            <a:off x="7092950" y="1059830"/>
            <a:ext cx="205105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Ausnahme:</a:t>
            </a:r>
          </a:p>
          <a:p>
            <a:pPr lvl="0"/>
            <a:r>
              <a:rPr lang="de-DE" dirty="0"/>
              <a:t>Ärztliches Personal</a:t>
            </a:r>
          </a:p>
        </p:txBody>
      </p:sp>
      <p:sp>
        <p:nvSpPr>
          <p:cNvPr id="40" name="Textfeld 39"/>
          <p:cNvSpPr txBox="1"/>
          <p:nvPr userDrawn="1"/>
        </p:nvSpPr>
        <p:spPr>
          <a:xfrm>
            <a:off x="467544" y="627534"/>
            <a:ext cx="81369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b="1">
                <a:latin typeface="Arial" pitchFamily="34" charset="0"/>
                <a:cs typeface="Arial" pitchFamily="34" charset="0"/>
              </a:rPr>
              <a:t>Wie funktioniert betriebliche Altersversorgung?</a:t>
            </a: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68461" y="483766"/>
            <a:ext cx="7055867" cy="431800"/>
          </a:xfrm>
          <a:prstGeom prst="rect">
            <a:avLst/>
          </a:prstGeom>
        </p:spPr>
        <p:txBody>
          <a:bodyPr wrap="square"/>
          <a:lstStyle>
            <a:lvl1pPr>
              <a:buNone/>
              <a:defRPr sz="1200"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UNTERTITEL EINGEBEN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build="p">
        <p:tmplLst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wand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solidFill>
            <a:srgbClr val="FAE1D2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923678"/>
            <a:ext cx="8640959" cy="11525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u="sng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Ärz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6222" y="-236562"/>
            <a:ext cx="9721080" cy="648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6154">
            <a:off x="2765524" y="2408130"/>
            <a:ext cx="5892278" cy="4829736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95486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97" y="3939902"/>
            <a:ext cx="4535487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21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91880" y="4515767"/>
            <a:ext cx="4535487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wand_Gel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923678"/>
            <a:ext cx="8640959" cy="11525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u="sng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wand_Grü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923678"/>
            <a:ext cx="8640959" cy="11525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u="sng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wand_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7"/>
          <p:cNvSpPr txBox="1"/>
          <p:nvPr userDrawn="1"/>
        </p:nvSpPr>
        <p:spPr>
          <a:xfrm>
            <a:off x="8604250" y="4659982"/>
            <a:ext cx="215900" cy="214312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20" rIns="45720" spcCol="14288">
            <a:spAutoFit/>
          </a:bodyPr>
          <a:lstStyle/>
          <a:p>
            <a:pPr defTabSz="171452" latinLnBrk="1">
              <a:defRPr/>
            </a:pPr>
            <a:fld id="{66AD174F-BA88-4FE8-83BF-71982406F603}" type="slidenum">
              <a:rPr lang="de-DE" sz="800" b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pPr defTabSz="171452" latinLnBrk="1">
                <a:defRPr/>
              </a:pPr>
              <a:t>‹Nr.›</a:t>
            </a:fld>
            <a:endParaRPr lang="de-DE" sz="800" b="1">
              <a:solidFill>
                <a:srgbClr val="FFA678"/>
              </a:solidFill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sp>
        <p:nvSpPr>
          <p:cNvPr id="7" name="Rectangle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solidFill>
            <a:srgbClr val="E1F8FE"/>
          </a:solidFill>
          <a:ln w="635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ax-Light"/>
              <a:ea typeface="Dax-Light"/>
              <a:cs typeface="Dax-Light"/>
              <a:sym typeface="Dax-Light"/>
            </a:endParaRPr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923678"/>
            <a:ext cx="8640959" cy="115252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u="sng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39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Ärz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512" y="-294533"/>
            <a:ext cx="9769894" cy="6106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6336">
            <a:off x="-107683" y="2139702"/>
            <a:ext cx="5184576" cy="5184576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28601" y="3795886"/>
            <a:ext cx="3383359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4371751"/>
            <a:ext cx="3384375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Ar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308570"/>
            <a:ext cx="9759494" cy="610014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-590857" y="2567700"/>
            <a:ext cx="5889447" cy="406366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828601" y="3867894"/>
            <a:ext cx="3167336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5" y="4443759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fle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6" y="-164554"/>
            <a:ext cx="9141024" cy="5761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59339">
            <a:off x="3852845" y="2895417"/>
            <a:ext cx="4825400" cy="3662203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49909" y="4083918"/>
            <a:ext cx="3671391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48893" y="4659783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fle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8" y="-232182"/>
            <a:ext cx="9324528" cy="582826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-1109026" y="2423684"/>
            <a:ext cx="5889447" cy="4063660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52537" y="3579862"/>
            <a:ext cx="3167336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1" y="4155727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Pfle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512" y="-70156"/>
            <a:ext cx="9180512" cy="573825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00000">
            <a:off x="-1123142" y="1608484"/>
            <a:ext cx="5889447" cy="40636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4545" y="2859583"/>
            <a:ext cx="3095327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435647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u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7" y="-1407185"/>
            <a:ext cx="10513167" cy="6571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4979">
            <a:off x="-484143" y="1678557"/>
            <a:ext cx="6021344" cy="6021344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12576" y="3723878"/>
            <a:ext cx="3671391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4299743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Angestel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6512" y="-294533"/>
            <a:ext cx="9769895" cy="6106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84979">
            <a:off x="-353641" y="2052111"/>
            <a:ext cx="6021344" cy="6021344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972617" y="3939902"/>
            <a:ext cx="3167335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z="2000" dirty="0">
                <a:latin typeface="Arial" pitchFamily="34" charset="0"/>
                <a:cs typeface="Arial" pitchFamily="34" charset="0"/>
              </a:rPr>
              <a:t>Thema eintragen</a:t>
            </a:r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1" y="4515767"/>
            <a:ext cx="3168352" cy="57626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200" b="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en-US" sz="1200" kern="0" dirty="0">
                <a:solidFill>
                  <a:srgbClr val="63666A"/>
                </a:solidFill>
                <a:latin typeface="Arial" charset="0"/>
                <a:ea typeface="Arial" charset="0"/>
                <a:cs typeface="Arial" charset="0"/>
              </a:rPr>
              <a:t>Hotel | Ort am 01.01.2017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7494"/>
            <a:ext cx="1104628" cy="41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7">
            <a:extLst>
              <a:ext uri="{FF2B5EF4-FFF2-40B4-BE49-F238E27FC236}">
                <a16:creationId xmlns="" xmlns:a16="http://schemas.microsoft.com/office/drawing/2014/main" id="{14C3AF47-B105-B84A-BD4C-B319F66C5064}"/>
              </a:ext>
            </a:extLst>
          </p:cNvPr>
          <p:cNvSpPr txBox="1"/>
          <p:nvPr userDrawn="1"/>
        </p:nvSpPr>
        <p:spPr>
          <a:xfrm>
            <a:off x="539750" y="4659982"/>
            <a:ext cx="3246432" cy="215444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20" rIns="45720" spcCol="14288">
            <a:spAutoFit/>
          </a:bodyPr>
          <a:lstStyle/>
          <a:p>
            <a:pPr marL="0" marR="0" indent="0" algn="l" defTabSz="171452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 err="1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KlinikRente.bAV</a:t>
            </a:r>
            <a:r>
              <a:rPr lang="de-DE" sz="800" b="1" dirty="0">
                <a:solidFill>
                  <a:srgbClr val="FFA678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 – Zielgruppe Gesundheitswesen – Februar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82" r:id="rId3"/>
    <p:sldLayoutId id="2147483679" r:id="rId4"/>
    <p:sldLayoutId id="2147483676" r:id="rId5"/>
    <p:sldLayoutId id="2147483678" r:id="rId6"/>
    <p:sldLayoutId id="2147483683" r:id="rId7"/>
    <p:sldLayoutId id="2147483680" r:id="rId8"/>
    <p:sldLayoutId id="2147483681" r:id="rId9"/>
    <p:sldLayoutId id="2147483677" r:id="rId10"/>
    <p:sldLayoutId id="2147483661" r:id="rId11"/>
    <p:sldLayoutId id="2147483673" r:id="rId12"/>
    <p:sldLayoutId id="2147483662" r:id="rId13"/>
    <p:sldLayoutId id="2147483666" r:id="rId14"/>
    <p:sldLayoutId id="2147483674" r:id="rId15"/>
    <p:sldLayoutId id="2147483663" r:id="rId16"/>
    <p:sldLayoutId id="2147483664" r:id="rId17"/>
    <p:sldLayoutId id="2147483665" r:id="rId18"/>
    <p:sldLayoutId id="2147483669" r:id="rId19"/>
    <p:sldLayoutId id="2147483670" r:id="rId20"/>
    <p:sldLayoutId id="2147483671" r:id="rId21"/>
    <p:sldLayoutId id="2147483672" r:id="rId22"/>
    <p:sldLayoutId id="2147483686" r:id="rId2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1BD4102-BD68-0241-8922-06601916BB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20537"/>
            <a:ext cx="4571999" cy="4104456"/>
          </a:xfrm>
          <a:prstGeom prst="rect">
            <a:avLst/>
          </a:prstGeom>
        </p:spPr>
      </p:pic>
      <p:sp>
        <p:nvSpPr>
          <p:cNvPr id="2" name="Rectangle 7"/>
          <p:cNvSpPr/>
          <p:nvPr/>
        </p:nvSpPr>
        <p:spPr>
          <a:xfrm>
            <a:off x="2982" y="3065"/>
            <a:ext cx="4569018" cy="3795886"/>
          </a:xfrm>
          <a:prstGeom prst="rect">
            <a:avLst/>
          </a:prstGeom>
          <a:solidFill>
            <a:srgbClr val="E1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11"/>
          <p:cNvSpPr/>
          <p:nvPr/>
        </p:nvSpPr>
        <p:spPr>
          <a:xfrm>
            <a:off x="632131" y="2001720"/>
            <a:ext cx="4137945" cy="144655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2400" b="1" dirty="0">
                <a:ea typeface="Poppins" charset="0"/>
                <a:cs typeface="Poppins" pitchFamily="2" charset="77"/>
              </a:rPr>
              <a:t>Das </a:t>
            </a:r>
            <a:r>
              <a:rPr lang="en-US" sz="2400" b="1" dirty="0" err="1">
                <a:ea typeface="Poppins" charset="0"/>
                <a:cs typeface="Poppins" pitchFamily="2" charset="77"/>
              </a:rPr>
              <a:t>Gesundheitswesen</a:t>
            </a:r>
            <a:r>
              <a:rPr lang="en-US" sz="2400" b="1" dirty="0">
                <a:ea typeface="Poppins" charset="0"/>
                <a:cs typeface="Poppins" pitchFamily="2" charset="77"/>
              </a:rPr>
              <a:t>:</a:t>
            </a:r>
            <a:r>
              <a:rPr lang="en-US" sz="2400" dirty="0">
                <a:ea typeface="Poppins" charset="0"/>
                <a:cs typeface="Poppins" pitchFamily="2" charset="77"/>
              </a:rPr>
              <a:t/>
            </a:r>
            <a:br>
              <a:rPr lang="en-US" sz="2400" dirty="0">
                <a:ea typeface="Poppins" charset="0"/>
                <a:cs typeface="Poppins" pitchFamily="2" charset="77"/>
              </a:rPr>
            </a:br>
            <a:r>
              <a:rPr lang="en-US" sz="2400" b="1" dirty="0" err="1">
                <a:ea typeface="Poppins" charset="0"/>
                <a:cs typeface="Poppins" pitchFamily="2" charset="77"/>
              </a:rPr>
              <a:t>Chancen</a:t>
            </a:r>
            <a:r>
              <a:rPr lang="en-US" sz="2400" b="1" dirty="0">
                <a:ea typeface="Poppins" charset="0"/>
                <a:cs typeface="Poppins" pitchFamily="2" charset="77"/>
              </a:rPr>
              <a:t> &amp; </a:t>
            </a:r>
            <a:r>
              <a:rPr lang="en-US" sz="2400" b="1" dirty="0" err="1">
                <a:ea typeface="Poppins" charset="0"/>
                <a:cs typeface="Poppins" pitchFamily="2" charset="77"/>
              </a:rPr>
              <a:t>Potentiale</a:t>
            </a:r>
            <a:r>
              <a:rPr lang="en-US" sz="2400" b="1" dirty="0">
                <a:ea typeface="Poppins" charset="0"/>
                <a:cs typeface="Poppins" pitchFamily="2" charset="77"/>
              </a:rPr>
              <a:t> </a:t>
            </a:r>
            <a:br>
              <a:rPr lang="en-US" sz="2400" b="1" dirty="0">
                <a:ea typeface="Poppins" charset="0"/>
                <a:cs typeface="Poppins" pitchFamily="2" charset="77"/>
              </a:rPr>
            </a:br>
            <a:r>
              <a:rPr lang="en-US" sz="2400" b="1" dirty="0" err="1">
                <a:ea typeface="Poppins" charset="0"/>
                <a:cs typeface="Poppins" pitchFamily="2" charset="77"/>
              </a:rPr>
              <a:t>für</a:t>
            </a:r>
            <a:r>
              <a:rPr lang="en-US" sz="2400" b="1" dirty="0">
                <a:ea typeface="Poppins" charset="0"/>
                <a:cs typeface="Poppins" pitchFamily="2" charset="77"/>
              </a:rPr>
              <a:t> </a:t>
            </a:r>
            <a:r>
              <a:rPr lang="en-US" sz="2400" b="1" dirty="0" err="1">
                <a:ea typeface="Poppins" charset="0"/>
                <a:cs typeface="Poppins" pitchFamily="2" charset="77"/>
              </a:rPr>
              <a:t>mehr</a:t>
            </a:r>
            <a:r>
              <a:rPr lang="en-US" sz="2400" b="1" dirty="0">
                <a:ea typeface="Poppins" charset="0"/>
                <a:cs typeface="Poppins" pitchFamily="2" charset="77"/>
              </a:rPr>
              <a:t> </a:t>
            </a:r>
            <a:r>
              <a:rPr lang="en-US" sz="2400" b="1" dirty="0" err="1">
                <a:ea typeface="Poppins" charset="0"/>
                <a:cs typeface="Poppins" pitchFamily="2" charset="77"/>
              </a:rPr>
              <a:t>Kunden</a:t>
            </a:r>
            <a:endParaRPr lang="en-US" sz="2400" b="1" dirty="0">
              <a:ea typeface="Poppins" charset="0"/>
              <a:cs typeface="Poppins" pitchFamily="2" charset="77"/>
            </a:endParaRPr>
          </a:p>
          <a:p>
            <a:endParaRPr lang="en-US" sz="1600" dirty="0">
              <a:ea typeface="Poppins" charset="0"/>
              <a:cs typeface="Poppins" charset="0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6"/>
          <a:stretch/>
        </p:blipFill>
        <p:spPr bwMode="auto">
          <a:xfrm>
            <a:off x="7924479" y="146025"/>
            <a:ext cx="1167550" cy="48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32B0C2BF-20A2-8D4C-8C85-A1203167C9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830" y="294669"/>
            <a:ext cx="1464059" cy="1439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33BA2B40-63BD-9B42-B007-FA65832901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31" y="1220240"/>
            <a:ext cx="532926" cy="5302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7E2D2B81-F59A-F34D-8231-D36480672285}"/>
              </a:ext>
            </a:extLst>
          </p:cNvPr>
          <p:cNvSpPr txBox="1"/>
          <p:nvPr/>
        </p:nvSpPr>
        <p:spPr>
          <a:xfrm>
            <a:off x="1193025" y="1331488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rgbClr val="06038D"/>
                </a:solidFill>
              </a:rPr>
              <a:t>KlinikRente.bAV</a:t>
            </a:r>
            <a:endParaRPr lang="de-DE" sz="1400" b="1" dirty="0">
              <a:solidFill>
                <a:srgbClr val="060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Unternehmen mit weniger als 100 Beschäftigten</a:t>
            </a:r>
            <a:br>
              <a:rPr lang="de-DE" sz="1800" dirty="0"/>
            </a:br>
            <a:r>
              <a:rPr lang="de-DE" sz="1800" dirty="0"/>
              <a:t>bieten die größte Zielgruppe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GESUNDHEITSWESEN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60433018"/>
              </p:ext>
            </p:extLst>
          </p:nvPr>
        </p:nvGraphicFramePr>
        <p:xfrm>
          <a:off x="251520" y="1248688"/>
          <a:ext cx="5300886" cy="340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4315" y="1059582"/>
            <a:ext cx="2973256" cy="1292660"/>
          </a:xfrm>
          <a:prstGeom prst="rect">
            <a:avLst/>
          </a:prstGeom>
          <a:solidFill>
            <a:srgbClr val="FFA678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7.280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p</a:t>
            </a:r>
            <a:r>
              <a:rPr kumimoji="0" lang="de-DE" sz="1200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rivate</a:t>
            </a:r>
            <a:r>
              <a:rPr kumimoji="0" lang="de-DE" sz="1200" i="0" u="none" strike="noStrike" cap="none" spc="0" normalizeH="0" dirty="0">
                <a:ln>
                  <a:noFill/>
                </a:ln>
                <a:solidFill>
                  <a:srgbClr val="06038D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 ambulante Pflegedienste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m</a:t>
            </a:r>
            <a:r>
              <a:rPr lang="de-DE" sz="1200" baseline="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it 10 bis</a:t>
            </a:r>
            <a:r>
              <a:rPr lang="de-DE" sz="1200" dirty="0">
                <a:solidFill>
                  <a:srgbClr val="06038D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 100 Mitarbeitern</a:t>
            </a:r>
            <a:endParaRPr kumimoji="0" lang="de-DE" sz="1200" i="0" u="none" strike="noStrike" cap="none" spc="0" normalizeH="0" baseline="0" dirty="0">
              <a:ln>
                <a:noFill/>
              </a:ln>
              <a:solidFill>
                <a:srgbClr val="06038D"/>
              </a:solidFill>
              <a:effectLst/>
              <a:uFillTx/>
              <a:latin typeface="Arial" charset="0"/>
              <a:ea typeface="Arial" charset="0"/>
              <a:cs typeface="Arial" charset="0"/>
              <a:sym typeface="Dax-Ligh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85126938"/>
              </p:ext>
            </p:extLst>
          </p:nvPr>
        </p:nvGraphicFramePr>
        <p:xfrm>
          <a:off x="5764315" y="2499742"/>
          <a:ext cx="2973256" cy="233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69139" y="4563295"/>
            <a:ext cx="3046666" cy="36933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Quelle: Statistisches Bundesamt</a:t>
            </a:r>
            <a:r>
              <a:rPr kumimoji="0" lang="de-DE" sz="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 (</a:t>
            </a:r>
            <a:r>
              <a:rPr kumimoji="0" lang="de-DE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2019) - Pflegestatistik 2015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1526414A-CE41-BB4B-B632-1B3E55020971}"/>
              </a:ext>
            </a:extLst>
          </p:cNvPr>
          <p:cNvSpPr/>
          <p:nvPr/>
        </p:nvSpPr>
        <p:spPr>
          <a:xfrm>
            <a:off x="434865" y="1312958"/>
            <a:ext cx="4834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1" i="0" u="none" strike="noStrike" kern="1200" spc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Anzahl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ambulante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Pflegedienste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privatem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Träger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nach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Mitarbeiteranzahl</a:t>
            </a:r>
            <a:endParaRPr lang="en-US" b="1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>
                <a:latin typeface="+mj-lt"/>
                <a:cs typeface="Poppins" pitchFamily="2" charset="77"/>
              </a:rPr>
              <a:t>Anzahl der weiblichen </a:t>
            </a:r>
            <a:r>
              <a:rPr lang="de-DE" sz="1800" dirty="0" smtClean="0">
                <a:latin typeface="+mj-lt"/>
                <a:cs typeface="Poppins" pitchFamily="2" charset="77"/>
              </a:rPr>
              <a:t>Halbtagskräfte </a:t>
            </a:r>
            <a:r>
              <a:rPr lang="de-DE" sz="1800" dirty="0">
                <a:latin typeface="+mj-lt"/>
                <a:cs typeface="Poppins" pitchFamily="2" charset="77"/>
              </a:rPr>
              <a:t/>
            </a:r>
            <a:br>
              <a:rPr lang="de-DE" sz="1800" dirty="0">
                <a:latin typeface="+mj-lt"/>
                <a:cs typeface="Poppins" pitchFamily="2" charset="77"/>
              </a:rPr>
            </a:br>
            <a:r>
              <a:rPr lang="de-DE" sz="1800" dirty="0">
                <a:latin typeface="+mj-lt"/>
                <a:cs typeface="Poppins" pitchFamily="2" charset="77"/>
              </a:rPr>
              <a:t>in der ambulanten Pflege steigt stetig</a:t>
            </a:r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3303879352"/>
              </p:ext>
            </p:extLst>
          </p:nvPr>
        </p:nvGraphicFramePr>
        <p:xfrm>
          <a:off x="179512" y="1500180"/>
          <a:ext cx="6392752" cy="294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6"/>
          <p:cNvSpPr txBox="1"/>
          <p:nvPr/>
        </p:nvSpPr>
        <p:spPr>
          <a:xfrm>
            <a:off x="6672937" y="1152886"/>
            <a:ext cx="2054602" cy="969494"/>
          </a:xfrm>
          <a:prstGeom prst="rect">
            <a:avLst/>
          </a:prstGeom>
          <a:solidFill>
            <a:srgbClr val="FFA678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80 %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100" dirty="0">
                <a:solidFill>
                  <a:srgbClr val="06038D"/>
                </a:solidFill>
                <a:ea typeface="Arial" charset="0"/>
                <a:cs typeface="Poppins" pitchFamily="2" charset="77"/>
                <a:sym typeface="Dax-Light"/>
              </a:rPr>
              <a:t>weibliche Arbeitnehmer</a:t>
            </a:r>
            <a:endParaRPr kumimoji="0" lang="de-DE" sz="1100" i="0" u="none" strike="noStrike" cap="none" spc="0" normalizeH="0" baseline="0" dirty="0">
              <a:ln>
                <a:noFill/>
              </a:ln>
              <a:solidFill>
                <a:srgbClr val="06038D"/>
              </a:solidFill>
              <a:effectLst/>
              <a:uFillTx/>
              <a:ea typeface="Arial" charset="0"/>
              <a:cs typeface="Poppins" pitchFamily="2" charset="77"/>
              <a:sym typeface="Dax-Light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651262" y="2269261"/>
            <a:ext cx="2054602" cy="984883"/>
          </a:xfrm>
          <a:prstGeom prst="rect">
            <a:avLst/>
          </a:prstGeom>
          <a:solidFill>
            <a:srgbClr val="FFA678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3</a:t>
            </a:r>
            <a:r>
              <a:rPr kumimoji="0" lang="de-DE" sz="3600" b="1" i="0" u="none" strike="noStrike" cap="none" spc="0" normalizeH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 von </a:t>
            </a: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4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100" dirty="0">
                <a:solidFill>
                  <a:srgbClr val="06038D"/>
                </a:solidFill>
                <a:ea typeface="Arial" charset="0"/>
                <a:cs typeface="Poppins" pitchFamily="2" charset="77"/>
                <a:sym typeface="Dax-Light"/>
              </a:rPr>
              <a:t>arbeiten in Teilzeit</a:t>
            </a:r>
            <a:endParaRPr kumimoji="0" lang="de-DE" sz="1100" i="0" u="none" strike="noStrike" cap="none" spc="0" normalizeH="0" baseline="0" dirty="0">
              <a:ln>
                <a:noFill/>
              </a:ln>
              <a:solidFill>
                <a:srgbClr val="06038D"/>
              </a:solidFill>
              <a:effectLst/>
              <a:uFillTx/>
              <a:ea typeface="Arial" charset="0"/>
              <a:cs typeface="Poppins" pitchFamily="2" charset="77"/>
              <a:sym typeface="Dax-Ligh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7D3806D2-D6F9-AE45-8C86-FA3FC8C6DE27}"/>
              </a:ext>
            </a:extLst>
          </p:cNvPr>
          <p:cNvSpPr/>
          <p:nvPr/>
        </p:nvSpPr>
        <p:spPr>
          <a:xfrm>
            <a:off x="4499992" y="466056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latinLnBrk="1" hangingPunct="0"/>
            <a:r>
              <a:rPr lang="de-DE" sz="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Dax-Light"/>
              </a:rPr>
              <a:t>Quelle: Gesundheitsberichterstattung des Bundes (2019)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8800A0A5-0487-204C-ADA3-C8D34C74271B}"/>
              </a:ext>
            </a:extLst>
          </p:cNvPr>
          <p:cNvSpPr txBox="1"/>
          <p:nvPr/>
        </p:nvSpPr>
        <p:spPr>
          <a:xfrm>
            <a:off x="6672937" y="3401025"/>
            <a:ext cx="2054602" cy="969494"/>
          </a:xfrm>
          <a:prstGeom prst="rect">
            <a:avLst/>
          </a:prstGeom>
          <a:solidFill>
            <a:srgbClr val="FFA678"/>
          </a:solidFill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21919" tIns="121919" rIns="121919" bIns="121919" numCol="1" spcCol="38100" rtlCol="0" anchor="t">
            <a:spAutoFit/>
          </a:bodyPr>
          <a:lstStyle/>
          <a:p>
            <a:pPr algn="ctr" defTabSz="457200" latinLnBrk="1" hangingPunct="0"/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 </a:t>
            </a:r>
            <a:r>
              <a:rPr lang="de-DE" dirty="0" err="1"/>
              <a:t>Ø</a:t>
            </a:r>
            <a:r>
              <a:rPr lang="de-DE" dirty="0"/>
              <a:t> </a:t>
            </a:r>
            <a:r>
              <a:rPr kumimoji="0" lang="de-DE" sz="3600" b="1" i="0" u="none" strike="noStrike" cap="none" spc="0" normalizeH="0" baseline="0" dirty="0">
                <a:ln>
                  <a:noFill/>
                </a:ln>
                <a:solidFill>
                  <a:srgbClr val="06038D"/>
                </a:solidFill>
                <a:effectLst/>
                <a:uFillTx/>
                <a:ea typeface="Arial" charset="0"/>
                <a:cs typeface="Poppins" pitchFamily="2" charset="77"/>
                <a:sym typeface="Dax-Light"/>
              </a:rPr>
              <a:t>27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100" dirty="0">
                <a:solidFill>
                  <a:srgbClr val="06038D"/>
                </a:solidFill>
                <a:ea typeface="Arial" charset="0"/>
                <a:cs typeface="Poppins" pitchFamily="2" charset="77"/>
                <a:sym typeface="Dax-Light"/>
              </a:rPr>
              <a:t>Beschäftigte / Einrichtung</a:t>
            </a:r>
            <a:endParaRPr kumimoji="0" lang="de-DE" sz="1100" i="0" u="none" strike="noStrike" cap="none" spc="0" normalizeH="0" baseline="0" dirty="0">
              <a:ln>
                <a:noFill/>
              </a:ln>
              <a:solidFill>
                <a:srgbClr val="06038D"/>
              </a:solidFill>
              <a:effectLst/>
              <a:uFillTx/>
              <a:ea typeface="Arial" charset="0"/>
              <a:cs typeface="Poppins" pitchFamily="2" charset="77"/>
              <a:sym typeface="Dax-Ligh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7CC28B4B-2CCD-F343-AEDC-106C53D9A9B0}"/>
              </a:ext>
            </a:extLst>
          </p:cNvPr>
          <p:cNvSpPr/>
          <p:nvPr/>
        </p:nvSpPr>
        <p:spPr>
          <a:xfrm>
            <a:off x="457200" y="1358647"/>
            <a:ext cx="4807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en-US" sz="1200" b="1" i="0" u="none" strike="noStrike" kern="1200" spc="0" baseline="0">
                <a:solidFill>
                  <a:srgbClr val="000000"/>
                </a:solidFill>
                <a:latin typeface="+mn-lt"/>
                <a:ea typeface="Arial" charset="0"/>
                <a:cs typeface="Poppins" pitchFamily="2" charset="77"/>
              </a:defRPr>
            </a:pPr>
            <a:r>
              <a:rPr lang="en-US" b="1" dirty="0" err="1">
                <a:solidFill>
                  <a:srgbClr val="000000"/>
                </a:solidFill>
                <a:ea typeface="Arial" charset="0"/>
                <a:cs typeface="Poppins" pitchFamily="2" charset="77"/>
              </a:rPr>
              <a:t>Beschäftigtes</a:t>
            </a:r>
            <a:r>
              <a:rPr lang="en-US" b="1" dirty="0">
                <a:solidFill>
                  <a:srgbClr val="000000"/>
                </a:solidFill>
                <a:ea typeface="Arial" charset="0"/>
                <a:cs typeface="Poppins" pitchFamily="2" charset="77"/>
              </a:rPr>
              <a:t> Personal in </a:t>
            </a:r>
            <a:r>
              <a:rPr lang="en-US" b="1" dirty="0" err="1">
                <a:solidFill>
                  <a:srgbClr val="000000"/>
                </a:solidFill>
                <a:ea typeface="Arial" charset="0"/>
                <a:cs typeface="Poppins" pitchFamily="2" charset="77"/>
              </a:rPr>
              <a:t>ambulanten</a:t>
            </a:r>
            <a:r>
              <a:rPr lang="en-US" b="1" dirty="0">
                <a:solidFill>
                  <a:srgbClr val="000000"/>
                </a:solidFill>
                <a:ea typeface="Arial" charset="0"/>
                <a:cs typeface="Poppins" pitchFamily="2" charset="77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Arial" charset="0"/>
                <a:cs typeface="Poppins" pitchFamily="2" charset="77"/>
              </a:rPr>
              <a:t>Pflegediensten</a:t>
            </a:r>
            <a:r>
              <a:rPr lang="en-US" b="1" dirty="0">
                <a:solidFill>
                  <a:srgbClr val="000000"/>
                </a:solidFill>
                <a:ea typeface="Arial" charset="0"/>
                <a:cs typeface="Poppins" pitchFamily="2" charset="77"/>
              </a:rPr>
              <a:t> (</a:t>
            </a:r>
            <a:r>
              <a:rPr lang="en-US" b="1" dirty="0" err="1">
                <a:solidFill>
                  <a:srgbClr val="000000"/>
                </a:solidFill>
                <a:ea typeface="Arial" charset="0"/>
                <a:cs typeface="Poppins" pitchFamily="2" charset="77"/>
              </a:rPr>
              <a:t>Anzahl</a:t>
            </a:r>
            <a:r>
              <a:rPr lang="en-US" b="1" dirty="0">
                <a:solidFill>
                  <a:srgbClr val="000000"/>
                </a:solidFill>
                <a:ea typeface="Arial" charset="0"/>
                <a:cs typeface="Poppins" pitchFamily="2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7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Weiteres Beispiel </a:t>
            </a:r>
            <a:r>
              <a:rPr lang="de-DE" sz="1800" dirty="0" smtClean="0"/>
              <a:t>für </a:t>
            </a:r>
            <a:r>
              <a:rPr lang="de-DE" sz="1800" dirty="0"/>
              <a:t>Wachstum:</a:t>
            </a:r>
            <a:br>
              <a:rPr lang="de-DE" sz="1800" dirty="0"/>
            </a:br>
            <a:r>
              <a:rPr lang="de-DE" sz="1800" dirty="0"/>
              <a:t>Medizinische Versorgungszentren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347614"/>
            <a:ext cx="8136904" cy="32766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E05CF05-3E24-9D4A-AD04-ACF8BB8096C5}"/>
              </a:ext>
            </a:extLst>
          </p:cNvPr>
          <p:cNvSpPr/>
          <p:nvPr/>
        </p:nvSpPr>
        <p:spPr>
          <a:xfrm>
            <a:off x="8316416" y="437195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7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1995686"/>
            <a:ext cx="8640959" cy="1152525"/>
          </a:xfrm>
        </p:spPr>
        <p:txBody>
          <a:bodyPr/>
          <a:lstStyle/>
          <a:p>
            <a:endParaRPr lang="de-DE" dirty="0">
              <a:latin typeface="Poppins" pitchFamily="2" charset="77"/>
              <a:cs typeface="Poppins" pitchFamily="2" charset="77"/>
            </a:endParaRPr>
          </a:p>
          <a:p>
            <a:r>
              <a:rPr lang="de-DE" u="none" dirty="0">
                <a:latin typeface="+mj-lt"/>
                <a:cs typeface="Poppins" pitchFamily="2" charset="77"/>
              </a:rPr>
              <a:t>Einfache Regelung </a:t>
            </a:r>
            <a:br>
              <a:rPr lang="de-DE" u="none" dirty="0">
                <a:latin typeface="+mj-lt"/>
                <a:cs typeface="Poppins" pitchFamily="2" charset="77"/>
              </a:rPr>
            </a:br>
            <a:r>
              <a:rPr lang="de-DE" u="none" dirty="0">
                <a:latin typeface="+mj-lt"/>
                <a:cs typeface="Poppins" pitchFamily="2" charset="77"/>
              </a:rPr>
              <a:t>zur Aufnahme </a:t>
            </a:r>
            <a:br>
              <a:rPr lang="de-DE" u="none" dirty="0">
                <a:latin typeface="+mj-lt"/>
                <a:cs typeface="Poppins" pitchFamily="2" charset="77"/>
              </a:rPr>
            </a:br>
            <a:r>
              <a:rPr lang="de-DE" u="none" dirty="0">
                <a:latin typeface="+mj-lt"/>
                <a:cs typeface="Poppins" pitchFamily="2" charset="77"/>
              </a:rPr>
              <a:t>in das Versorgungswerk</a:t>
            </a:r>
          </a:p>
          <a:p>
            <a:endParaRPr lang="de-DE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32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EB8B71D2-D0C2-6D41-89C0-0CB98FB0E01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60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B5D2964E-9F5E-F348-B245-9BE8ADDE2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41" y="1094879"/>
            <a:ext cx="756535" cy="752771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BD5E840E-B5D6-D04F-9C0B-8D54AC8C51A4}"/>
              </a:ext>
            </a:extLst>
          </p:cNvPr>
          <p:cNvSpPr txBox="1"/>
          <p:nvPr/>
        </p:nvSpPr>
        <p:spPr>
          <a:xfrm>
            <a:off x="1371937" y="1178876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chemeClr val="bg1"/>
                </a:solidFill>
              </a:rPr>
              <a:t>KlinikRente.bAV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84AA45CE-FC40-E043-8107-C52B3358F900}"/>
              </a:ext>
            </a:extLst>
          </p:cNvPr>
          <p:cNvSpPr txBox="1"/>
          <p:nvPr/>
        </p:nvSpPr>
        <p:spPr>
          <a:xfrm>
            <a:off x="1350783" y="1743307"/>
            <a:ext cx="4445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Alle Unternehmen im Gesundheitswesen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ab 10 Beschäftigten können </a:t>
            </a:r>
            <a:r>
              <a:rPr lang="de-DE" dirty="0" err="1">
                <a:solidFill>
                  <a:schemeClr val="bg1"/>
                </a:solidFill>
              </a:rPr>
              <a:t>KlinikRente.bAV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nutzen.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3E229CB-E2AF-7A45-869B-0B45043A7D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608" y="1334489"/>
            <a:ext cx="27103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F48E71C9-5E20-D443-86A5-1C494C6BE6F5}"/>
              </a:ext>
            </a:extLst>
          </p:cNvPr>
          <p:cNvSpPr txBox="1">
            <a:spLocks/>
          </p:cNvSpPr>
          <p:nvPr/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r>
              <a:rPr lang="de-DE" sz="2400" b="1" dirty="0">
                <a:solidFill>
                  <a:srgbClr val="06038D"/>
                </a:solidFill>
                <a:latin typeface="+mn-lt"/>
                <a:cs typeface="Poppins" pitchFamily="2" charset="77"/>
              </a:rPr>
              <a:t>Unternehmen, die aufgenommen werden:</a:t>
            </a:r>
            <a:endParaRPr lang="de-DE" sz="2400" b="1" dirty="0">
              <a:solidFill>
                <a:srgbClr val="06038D"/>
              </a:solidFill>
              <a:latin typeface="+mn-lt"/>
              <a:ea typeface="Arial" charset="0"/>
              <a:cs typeface="Poppins" pitchFamily="2" charset="77"/>
              <a:sym typeface="Dax-ExtraBold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FA94752A-D950-FA46-ABC1-B25D5715483B}"/>
              </a:ext>
            </a:extLst>
          </p:cNvPr>
          <p:cNvSpPr/>
          <p:nvPr/>
        </p:nvSpPr>
        <p:spPr>
          <a:xfrm>
            <a:off x="395536" y="1142989"/>
            <a:ext cx="8640960" cy="3660785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Altenheim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Ambulante Pflegeeinrichtung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Ambulanter Pflegedienst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Apotheke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Arztpraxis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Behindertenwohnheim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Dialyseeinrichtung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Einrichtung der Caritas im Gesundheitswesen </a:t>
            </a:r>
          </a:p>
          <a:p>
            <a:pPr>
              <a:lnSpc>
                <a:spcPct val="120000"/>
              </a:lnSpc>
            </a:pPr>
            <a:r>
              <a:rPr lang="de-DE" sz="1200" dirty="0"/>
              <a:t> </a:t>
            </a:r>
            <a:r>
              <a:rPr lang="de-DE" sz="1200" dirty="0" smtClean="0"/>
              <a:t>   (</a:t>
            </a:r>
            <a:r>
              <a:rPr lang="de-DE" sz="1200" dirty="0"/>
              <a:t>katholische </a:t>
            </a:r>
            <a:r>
              <a:rPr lang="de-DE" sz="1200" dirty="0" smtClean="0"/>
              <a:t>Trägerschaft</a:t>
            </a:r>
            <a:r>
              <a:rPr lang="de-DE" sz="1200" dirty="0"/>
              <a:t>)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Einrichtung der Diakonie im Gesundheitswesen (evangelische </a:t>
            </a:r>
            <a:r>
              <a:rPr lang="de-DE" sz="1200" dirty="0" smtClean="0"/>
              <a:t>Trägerschaft</a:t>
            </a:r>
            <a:r>
              <a:rPr lang="de-DE" sz="1200" dirty="0"/>
              <a:t>)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Einrichtung von DRK, ASB, AWO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err="1"/>
              <a:t>Ergotherapiepraxis</a:t>
            </a:r>
            <a:r>
              <a:rPr lang="de-DE" sz="1200" dirty="0"/>
              <a:t>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Facharztpraxis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Geburtshaus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Honorararztagenturen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Klinik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Krankengymnastikpraxis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Krankenhaus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Krankenhausverbund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Krankentransportunternehmen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Labore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Medizinisches Versorgungszentrum (MVZ)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Palliativzentrum</a:t>
            </a:r>
            <a:endParaRPr lang="de-DE" sz="1200" dirty="0"/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Pflegeheim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Pharmagroßhandel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Pharmazieunternehmen</a:t>
            </a:r>
            <a:endParaRPr lang="de-DE" sz="1200" b="1" dirty="0">
              <a:solidFill>
                <a:srgbClr val="0011FC"/>
              </a:solidFill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Physiotherapiezentrum </a:t>
            </a:r>
            <a:endParaRPr lang="de-DE" sz="1200" b="1" dirty="0">
              <a:solidFill>
                <a:srgbClr val="0011FC"/>
              </a:solidFill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Psychiatrie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Radiologie 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Reha-Klinik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Rettungsdienst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Sanitätsfachhandel</a:t>
            </a:r>
            <a:endParaRPr lang="de-DE" sz="1200" dirty="0"/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Sanitätshaus</a:t>
            </a:r>
            <a:endParaRPr lang="de-DE" sz="1200" dirty="0"/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Stationäre </a:t>
            </a:r>
            <a:r>
              <a:rPr lang="de-DE" sz="1200" dirty="0"/>
              <a:t>Pflegeeinrichtung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Tagesstätte für </a:t>
            </a:r>
            <a:r>
              <a:rPr lang="de-DE" sz="1200" dirty="0"/>
              <a:t>Behinderte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Tagesstätte für </a:t>
            </a:r>
            <a:r>
              <a:rPr lang="de-DE" sz="1200" dirty="0"/>
              <a:t>psychisch Kranke </a:t>
            </a:r>
            <a:endParaRPr lang="de-DE" sz="1200" b="1" dirty="0">
              <a:solidFill>
                <a:srgbClr val="0011FC"/>
              </a:solidFill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Verbände </a:t>
            </a:r>
            <a:r>
              <a:rPr lang="de-DE" sz="1200" dirty="0"/>
              <a:t>und Einrichtungen im </a:t>
            </a:r>
          </a:p>
          <a:p>
            <a:pPr>
              <a:lnSpc>
                <a:spcPct val="120000"/>
              </a:lnSpc>
            </a:pPr>
            <a:r>
              <a:rPr lang="de-DE" sz="1200" dirty="0" smtClean="0"/>
              <a:t>    Gesundheitswesen</a:t>
            </a:r>
            <a:endParaRPr lang="de-DE" sz="1200" dirty="0"/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Vermittlungsagenturen mit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angestellten Pflegekräften</a:t>
            </a:r>
            <a:endParaRPr lang="de-DE" sz="1200" dirty="0"/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Zahnarztpraxis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/>
              <a:t>Zahnklinik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200" dirty="0" smtClean="0"/>
              <a:t>Zahntechnikunternehmen </a:t>
            </a:r>
            <a:endParaRPr lang="de-DE" sz="1200" dirty="0">
              <a:effectLst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F781BE7-08EB-2A42-8C7D-383E8C0120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55631"/>
            <a:ext cx="1398466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F48E71C9-5E20-D443-86A5-1C494C6BE6F5}"/>
              </a:ext>
            </a:extLst>
          </p:cNvPr>
          <p:cNvSpPr txBox="1">
            <a:spLocks/>
          </p:cNvSpPr>
          <p:nvPr/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r>
              <a:rPr lang="de-DE" sz="2400" b="1" dirty="0">
                <a:solidFill>
                  <a:srgbClr val="06038D"/>
                </a:solidFill>
                <a:cs typeface="Poppins" pitchFamily="2" charset="77"/>
              </a:rPr>
              <a:t>Ebenfalls: </a:t>
            </a:r>
            <a:endParaRPr lang="de-DE" sz="2400" b="1" dirty="0">
              <a:solidFill>
                <a:srgbClr val="06038D"/>
              </a:solidFill>
              <a:ea typeface="Arial" charset="0"/>
              <a:cs typeface="Poppins" pitchFamily="2" charset="77"/>
              <a:sym typeface="Dax-ExtraBold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E7EC4B8-B56B-F84B-958C-E377E255FDEF}"/>
              </a:ext>
            </a:extLst>
          </p:cNvPr>
          <p:cNvSpPr txBox="1"/>
          <p:nvPr/>
        </p:nvSpPr>
        <p:spPr>
          <a:xfrm>
            <a:off x="457898" y="1326290"/>
            <a:ext cx="6386671" cy="1391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dirty="0"/>
              <a:t>Der Arbeitgeber hat weniger als 10 Beschäftigte, ist aber ein </a:t>
            </a:r>
            <a:r>
              <a:rPr lang="de-DE" b="1" dirty="0"/>
              <a:t>Tochterunternehmen von einem Mitgliedsunternehmen </a:t>
            </a:r>
            <a:r>
              <a:rPr lang="de-DE" dirty="0"/>
              <a:t>der KlinikRente. 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7B2F33C-9470-9E4F-86D2-A988ABF534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55631"/>
            <a:ext cx="1398466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F6045F00-6AFE-D847-80FE-06FA832CA7FD}"/>
              </a:ext>
            </a:extLst>
          </p:cNvPr>
          <p:cNvSpPr txBox="1">
            <a:spLocks/>
          </p:cNvSpPr>
          <p:nvPr/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r>
              <a:rPr lang="de-DE" sz="2400" b="1" dirty="0">
                <a:solidFill>
                  <a:srgbClr val="06038D"/>
                </a:solidFill>
                <a:latin typeface="+mn-lt"/>
                <a:cs typeface="Poppins" pitchFamily="2" charset="77"/>
              </a:rPr>
              <a:t>Erst nach Prüfung:</a:t>
            </a:r>
            <a:endParaRPr lang="de-DE" sz="2400" b="1" dirty="0">
              <a:solidFill>
                <a:srgbClr val="06038D"/>
              </a:solidFill>
              <a:latin typeface="+mn-lt"/>
              <a:ea typeface="Arial" charset="0"/>
              <a:cs typeface="Poppins" pitchFamily="2" charset="77"/>
              <a:sym typeface="Dax-ExtraBold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7ED5A1D-09B6-7E4E-A4DD-FB1EB6871D7C}"/>
              </a:ext>
            </a:extLst>
          </p:cNvPr>
          <p:cNvSpPr txBox="1"/>
          <p:nvPr/>
        </p:nvSpPr>
        <p:spPr>
          <a:xfrm>
            <a:off x="405881" y="1147841"/>
            <a:ext cx="6930730" cy="128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/>
              <a:t>Dienstleister, die eng mit Unternehmen im Gesundheitswesen verbunden sind und einen besonderen Bezug zum KlinikRente Versorgungswerk haben, </a:t>
            </a:r>
            <a:r>
              <a:rPr lang="de-DE" sz="1600" dirty="0" smtClean="0"/>
              <a:t>können </a:t>
            </a:r>
            <a:r>
              <a:rPr lang="de-DE" sz="1600" dirty="0"/>
              <a:t>gesondert angefragt werden (siehe FAQ). </a:t>
            </a:r>
          </a:p>
          <a:p>
            <a:pPr>
              <a:lnSpc>
                <a:spcPct val="120000"/>
              </a:lnSpc>
            </a:pPr>
            <a:endParaRPr lang="de-DE" sz="1600" dirty="0"/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49E4D1A0-9905-A843-B732-02E7013E78AD}"/>
              </a:ext>
            </a:extLst>
          </p:cNvPr>
          <p:cNvSpPr/>
          <p:nvPr/>
        </p:nvSpPr>
        <p:spPr>
          <a:xfrm>
            <a:off x="405880" y="2283718"/>
            <a:ext cx="7838527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b="1" dirty="0"/>
              <a:t>Kriterien: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600" dirty="0"/>
              <a:t>Mindestens 10 Beschäftigte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600" dirty="0"/>
              <a:t>„Besonderer Bezug zum KlinikRente Versorgungswerk“ ist erfüllt: </a:t>
            </a:r>
            <a:br>
              <a:rPr lang="de-DE" sz="1600" dirty="0"/>
            </a:br>
            <a:r>
              <a:rPr lang="de-DE" sz="1600" dirty="0"/>
              <a:t>Eine besondere Kunden- bzw. Dienstleistungsbeziehungen zum KlinikRente Versorgungswerk innerhalb der Branche liegt vor.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de-DE" sz="1600" dirty="0"/>
              <a:t>Verwaltungsaufwand und Wirtschaftlichkeit: </a:t>
            </a:r>
            <a:br>
              <a:rPr lang="de-DE" sz="1600" dirty="0"/>
            </a:br>
            <a:r>
              <a:rPr lang="de-DE" sz="1600" dirty="0"/>
              <a:t>Ein Durchschnittsbeitrag von mindestens 1.200 € p</a:t>
            </a:r>
            <a:r>
              <a:rPr lang="de-DE" sz="1600" dirty="0" smtClean="0"/>
              <a:t>. a</a:t>
            </a:r>
            <a:r>
              <a:rPr lang="de-DE" sz="1600" dirty="0"/>
              <a:t>. muss realisiert werden.</a:t>
            </a:r>
            <a:br>
              <a:rPr lang="de-DE" sz="1600" dirty="0"/>
            </a:br>
            <a:endParaRPr 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43C1804-A6B4-5C4D-8F52-CD77DD04F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55631"/>
            <a:ext cx="1398466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="" xmlns:a16="http://schemas.microsoft.com/office/drawing/2014/main" id="{F6045F00-6AFE-D847-80FE-06FA832CA7FD}"/>
              </a:ext>
            </a:extLst>
          </p:cNvPr>
          <p:cNvSpPr txBox="1">
            <a:spLocks/>
          </p:cNvSpPr>
          <p:nvPr/>
        </p:nvSpPr>
        <p:spPr bwMode="auto">
          <a:xfrm>
            <a:off x="550055" y="205629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9850"/>
            <a:r>
              <a:rPr lang="de-DE" sz="2800" b="1" dirty="0">
                <a:solidFill>
                  <a:srgbClr val="06038D"/>
                </a:solidFill>
                <a:latin typeface="+mn-lt"/>
                <a:cs typeface="Poppins" pitchFamily="2" charset="77"/>
              </a:rPr>
              <a:t>Wie funktioniert die Prüfung?</a:t>
            </a:r>
          </a:p>
          <a:p>
            <a:pPr defTabSz="69850"/>
            <a:r>
              <a:rPr lang="de-DE" sz="2000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Bitte wenden Sie sich an die zuständige Kopfstelle </a:t>
            </a:r>
            <a:br>
              <a:rPr lang="de-DE" sz="2000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</a:br>
            <a:r>
              <a:rPr lang="de-DE" sz="2000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bei Ihrer Konsortialgesellschaft.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43C1804-A6B4-5C4D-8F52-CD77DD04F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455631"/>
            <a:ext cx="1398466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F48E71C9-5E20-D443-86A5-1C494C6BE6F5}"/>
              </a:ext>
            </a:extLst>
          </p:cNvPr>
          <p:cNvSpPr txBox="1">
            <a:spLocks/>
          </p:cNvSpPr>
          <p:nvPr/>
        </p:nvSpPr>
        <p:spPr bwMode="auto">
          <a:xfrm>
            <a:off x="631888" y="2931790"/>
            <a:ext cx="6131024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endParaRPr lang="de-DE" sz="2400" b="1" dirty="0">
              <a:solidFill>
                <a:srgbClr val="06038D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E7EC4B8-B56B-F84B-958C-E377E255FDEF}"/>
              </a:ext>
            </a:extLst>
          </p:cNvPr>
          <p:cNvSpPr txBox="1"/>
          <p:nvPr/>
        </p:nvSpPr>
        <p:spPr>
          <a:xfrm>
            <a:off x="457200" y="946152"/>
            <a:ext cx="6386671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defTabSz="69850"/>
            <a: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 ohne Bezug zum Gesundheitswesen </a:t>
            </a:r>
            <a:r>
              <a:rPr lang="de-DE" sz="1600" b="1" dirty="0" smtClean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aufgenommen werden. </a:t>
            </a:r>
            <a:b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sz="1600" b="1" dirty="0">
                <a:solidFill>
                  <a:srgbClr val="0603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solidFill>
                <a:srgbClr val="060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.Apple Color Emoji UI"/>
              <a:buChar char="❌"/>
            </a:pPr>
            <a:r>
              <a:rPr lang="de-DE" sz="1600" dirty="0"/>
              <a:t>Tierarztpraxis</a:t>
            </a:r>
          </a:p>
          <a:p>
            <a:pPr marL="285750" indent="-285750">
              <a:lnSpc>
                <a:spcPct val="120000"/>
              </a:lnSpc>
              <a:buFont typeface=".Apple Color Emoji UI"/>
              <a:buChar char="❌"/>
            </a:pPr>
            <a:r>
              <a:rPr lang="de-DE" sz="1600" dirty="0"/>
              <a:t>Fitnessstudio</a:t>
            </a:r>
          </a:p>
          <a:p>
            <a:pPr marL="285750" indent="-285750">
              <a:lnSpc>
                <a:spcPct val="120000"/>
              </a:lnSpc>
              <a:buFont typeface=".Apple Color Emoji UI"/>
              <a:buChar char="❌"/>
            </a:pPr>
            <a:r>
              <a:rPr lang="de-DE" sz="1600" dirty="0"/>
              <a:t>Ernährungsberatung</a:t>
            </a:r>
            <a:r>
              <a:rPr lang="de-DE" b="1" dirty="0">
                <a:solidFill>
                  <a:srgbClr val="06038D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de-DE" b="1" dirty="0">
                <a:solidFill>
                  <a:srgbClr val="06038D"/>
                </a:solidFill>
                <a:latin typeface="Poppins" pitchFamily="2" charset="77"/>
                <a:cs typeface="Poppins" pitchFamily="2" charset="77"/>
              </a:rPr>
            </a:br>
            <a:endParaRPr lang="de-DE" b="1" dirty="0">
              <a:solidFill>
                <a:srgbClr val="06038D"/>
              </a:solidFill>
              <a:latin typeface="Poppins" pitchFamily="2" charset="77"/>
              <a:cs typeface="Poppins" pitchFamily="2" charset="77"/>
            </a:endParaRPr>
          </a:p>
          <a:p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190523A-CB42-F047-9E52-CBF155B14A88}"/>
              </a:ext>
            </a:extLst>
          </p:cNvPr>
          <p:cNvSpPr txBox="1">
            <a:spLocks/>
          </p:cNvSpPr>
          <p:nvPr/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r>
              <a:rPr lang="de-DE" sz="2400" b="1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Auf keinen Fall:</a:t>
            </a:r>
          </a:p>
        </p:txBody>
      </p:sp>
    </p:spTree>
    <p:extLst>
      <p:ext uri="{BB962C8B-B14F-4D97-AF65-F5344CB8AC3E}">
        <p14:creationId xmlns:p14="http://schemas.microsoft.com/office/powerpoint/2010/main" val="40011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>
              <a:latin typeface="+mj-lt"/>
              <a:cs typeface="Poppins" pitchFamily="2" charset="77"/>
            </a:endParaRPr>
          </a:p>
          <a:p>
            <a:r>
              <a:rPr lang="de-DE" u="none" dirty="0">
                <a:latin typeface="+mj-lt"/>
                <a:cs typeface="Poppins" pitchFamily="2" charset="77"/>
              </a:rPr>
              <a:t>Das Gesundheitswesen:</a:t>
            </a:r>
          </a:p>
          <a:p>
            <a:r>
              <a:rPr lang="de-DE" u="none" dirty="0">
                <a:latin typeface="+mj-lt"/>
                <a:cs typeface="Poppins" pitchFamily="2" charset="77"/>
              </a:rPr>
              <a:t>Ein Markt mit Zukunft</a:t>
            </a:r>
          </a:p>
          <a:p>
            <a:endParaRPr lang="de-DE" dirty="0">
              <a:latin typeface="+mj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6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0D53052F-97EF-164F-A57C-790A324D7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85A73B2-9771-8848-94CF-E1EE95943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901" y="-308570"/>
            <a:ext cx="10574982" cy="549801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25E04F96-0FB3-B945-98CF-A6315EAD456F}"/>
              </a:ext>
            </a:extLst>
          </p:cNvPr>
          <p:cNvSpPr txBox="1">
            <a:spLocks/>
          </p:cNvSpPr>
          <p:nvPr/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9850"/>
            <a:r>
              <a:rPr lang="de-DE" sz="2400" b="1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Alle Informationen:</a:t>
            </a:r>
            <a:br>
              <a:rPr lang="de-DE" sz="2400" b="1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</a:br>
            <a:endParaRPr lang="de-DE" sz="2400" b="1" dirty="0">
              <a:solidFill>
                <a:srgbClr val="06038D"/>
              </a:solidFill>
              <a:latin typeface="+mn-lt"/>
              <a:ea typeface="Arial" charset="0"/>
              <a:cs typeface="Poppins" pitchFamily="2" charset="77"/>
              <a:sym typeface="Dax-ExtraBold" charset="0"/>
            </a:endParaRPr>
          </a:p>
          <a:p>
            <a:pPr marL="342900" indent="-342900" algn="l" defTabSz="6985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Positivliste</a:t>
            </a:r>
          </a:p>
          <a:p>
            <a:pPr marL="342900" indent="-342900" algn="l" defTabSz="69850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klinikrente.de</a:t>
            </a:r>
            <a:r>
              <a:rPr lang="de-DE" sz="1800" b="1" dirty="0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/</a:t>
            </a:r>
            <a:r>
              <a:rPr lang="de-DE" sz="1800" b="1" dirty="0" err="1">
                <a:solidFill>
                  <a:srgbClr val="06038D"/>
                </a:solidFill>
                <a:latin typeface="+mn-lt"/>
                <a:ea typeface="Arial" charset="0"/>
                <a:cs typeface="Poppins" pitchFamily="2" charset="77"/>
                <a:sym typeface="Dax-ExtraBold" charset="0"/>
              </a:rPr>
              <a:t>berater</a:t>
            </a:r>
            <a:endParaRPr lang="de-DE" sz="1800" b="1" dirty="0">
              <a:solidFill>
                <a:srgbClr val="06038D"/>
              </a:solidFill>
              <a:latin typeface="+mn-lt"/>
              <a:ea typeface="Arial" charset="0"/>
              <a:cs typeface="Poppins" pitchFamily="2" charset="77"/>
              <a:sym typeface="Dax-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="" xmlns:a16="http://schemas.microsoft.com/office/drawing/2014/main" id="{9B1A765C-A5CC-F548-B5F4-4492B5EE8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774758D0-E343-BD42-A96C-A565AF4A9D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E47A72F8-C2D9-5544-9917-E3EB9CDBE791}"/>
              </a:ext>
            </a:extLst>
          </p:cNvPr>
          <p:cNvSpPr/>
          <p:nvPr/>
        </p:nvSpPr>
        <p:spPr>
          <a:xfrm>
            <a:off x="539552" y="1219622"/>
            <a:ext cx="2520280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6038D"/>
                </a:solidFill>
              </a:rPr>
              <a:t>Das Gesundheitswesen ist ein Zukunftsmarkt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77AF277-F67C-EA45-8083-4A5F4855D4F4}"/>
              </a:ext>
            </a:extLst>
          </p:cNvPr>
          <p:cNvSpPr/>
          <p:nvPr/>
        </p:nvSpPr>
        <p:spPr>
          <a:xfrm>
            <a:off x="3311860" y="1213892"/>
            <a:ext cx="2520280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6038D"/>
                </a:solidFill>
              </a:rPr>
              <a:t>Ambulante Bereiche bieten das größte Potential für neue Kunden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CA1A5F29-54C1-8B49-B93A-CD309C971491}"/>
              </a:ext>
            </a:extLst>
          </p:cNvPr>
          <p:cNvSpPr/>
          <p:nvPr/>
        </p:nvSpPr>
        <p:spPr>
          <a:xfrm>
            <a:off x="6084168" y="1211610"/>
            <a:ext cx="2520280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rgbClr val="06038D"/>
                </a:solidFill>
              </a:rPr>
              <a:t>Die Aufnahme in das Versorgungswerk KlinikRente: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B52842B-5D19-E74D-8CCE-A4239B00FB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75" y="2972525"/>
            <a:ext cx="1398466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8613" y="195486"/>
            <a:ext cx="6966774" cy="4752528"/>
          </a:xfrm>
          <a:prstGeom prst="rect">
            <a:avLst/>
          </a:prstGeom>
          <a:solidFill>
            <a:srgbClr val="E1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16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1609" indent="-11609"/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KlinikRente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sorgt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dafür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,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dass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br>
              <a:rPr lang="en-US" sz="2800" u="none" dirty="0">
                <a:latin typeface="+mn-lt"/>
                <a:ea typeface="Arial" charset="0"/>
                <a:cs typeface="Poppins" pitchFamily="2" charset="77"/>
              </a:rPr>
            </a:b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jeder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im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Gesundheits­wesen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br>
              <a:rPr lang="en-US" sz="2800" u="none" dirty="0">
                <a:latin typeface="+mn-lt"/>
                <a:ea typeface="Arial" charset="0"/>
                <a:cs typeface="Poppins" pitchFamily="2" charset="77"/>
              </a:rPr>
            </a:b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seine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Möglichkeiten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zur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br>
              <a:rPr lang="en-US" sz="2800" u="none" dirty="0">
                <a:latin typeface="+mn-lt"/>
                <a:ea typeface="Arial" charset="0"/>
                <a:cs typeface="Poppins" pitchFamily="2" charset="77"/>
              </a:rPr>
            </a:b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finanziellen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r>
              <a:rPr lang="en-US" sz="2800" u="none" dirty="0" err="1">
                <a:latin typeface="+mn-lt"/>
                <a:ea typeface="Arial" charset="0"/>
                <a:cs typeface="Poppins" pitchFamily="2" charset="77"/>
              </a:rPr>
              <a:t>Vorsorge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</a:t>
            </a:r>
            <a:br>
              <a:rPr lang="en-US" sz="2800" u="none" dirty="0">
                <a:latin typeface="+mn-lt"/>
                <a:ea typeface="Arial" charset="0"/>
                <a:cs typeface="Poppins" pitchFamily="2" charset="77"/>
              </a:rPr>
            </a:br>
            <a:r>
              <a:rPr lang="en-US" sz="2800" dirty="0" err="1">
                <a:latin typeface="+mn-lt"/>
                <a:ea typeface="Arial" charset="0"/>
                <a:cs typeface="Poppins" pitchFamily="2" charset="77"/>
              </a:rPr>
              <a:t>kennt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, </a:t>
            </a:r>
            <a:r>
              <a:rPr lang="en-US" sz="2800" dirty="0" err="1">
                <a:latin typeface="+mn-lt"/>
                <a:ea typeface="Arial" charset="0"/>
                <a:cs typeface="Poppins" pitchFamily="2" charset="77"/>
              </a:rPr>
              <a:t>versteht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 und </a:t>
            </a:r>
            <a:r>
              <a:rPr lang="en-US" sz="2800" dirty="0" err="1">
                <a:latin typeface="+mn-lt"/>
                <a:ea typeface="Arial" charset="0"/>
                <a:cs typeface="Poppins" pitchFamily="2" charset="77"/>
              </a:rPr>
              <a:t>nutzt</a:t>
            </a:r>
            <a:r>
              <a:rPr lang="en-US" sz="2800" u="none" dirty="0">
                <a:latin typeface="+mn-lt"/>
                <a:ea typeface="Arial" charset="0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1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21" y="500350"/>
            <a:ext cx="7067128" cy="432048"/>
          </a:xfrm>
        </p:spPr>
        <p:txBody>
          <a:bodyPr/>
          <a:lstStyle/>
          <a:p>
            <a:r>
              <a:rPr lang="de-DE" sz="1800" dirty="0">
                <a:latin typeface="+mn-lt"/>
                <a:cs typeface="Poppins" pitchFamily="2" charset="77"/>
              </a:rPr>
              <a:t>Das Gesundheitswesen bietet ein stetig wachsendes Potential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41095294"/>
              </p:ext>
            </p:extLst>
          </p:nvPr>
        </p:nvGraphicFramePr>
        <p:xfrm>
          <a:off x="26465" y="885069"/>
          <a:ext cx="9324527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80155" y="4563295"/>
            <a:ext cx="2905602" cy="38471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Quelle: Gesundheitsberichterstattung des Bund</a:t>
            </a:r>
            <a:r>
              <a:rPr kumimoji="0" lang="de-DE" sz="9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es (2019)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66B29824-2441-C144-8615-D6C34E46CEAA}"/>
              </a:ext>
            </a:extLst>
          </p:cNvPr>
          <p:cNvSpPr/>
          <p:nvPr/>
        </p:nvSpPr>
        <p:spPr>
          <a:xfrm>
            <a:off x="590724" y="932398"/>
            <a:ext cx="3408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0603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Beschäftigte im Gesundheitswesen (in Tsd.)</a:t>
            </a:r>
          </a:p>
        </p:txBody>
      </p:sp>
    </p:spTree>
    <p:extLst>
      <p:ext uri="{BB962C8B-B14F-4D97-AF65-F5344CB8AC3E}">
        <p14:creationId xmlns:p14="http://schemas.microsoft.com/office/powerpoint/2010/main" val="1810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 bwMode="auto">
          <a:xfrm>
            <a:off x="457200" y="627534"/>
            <a:ext cx="8043890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Rund 80 % weibliche Beschäftigte bedeuten </a:t>
            </a:r>
            <a:b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</a:br>
            <a: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einen hohen Bedarf an </a:t>
            </a:r>
            <a:r>
              <a:rPr lang="de-DE" sz="1800" b="1" dirty="0" smtClean="0">
                <a:solidFill>
                  <a:srgbClr val="06038D"/>
                </a:solidFill>
                <a:latin typeface="+mj-lt"/>
                <a:cs typeface="Poppins" pitchFamily="2" charset="77"/>
              </a:rPr>
              <a:t>zusätzlicher </a:t>
            </a:r>
            <a: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Altersversorgung </a:t>
            </a:r>
            <a:endParaRPr lang="de-DE" sz="1800" b="1" dirty="0">
              <a:solidFill>
                <a:srgbClr val="06038D"/>
              </a:solidFill>
              <a:latin typeface="+mj-lt"/>
              <a:ea typeface="Arial" charset="0"/>
              <a:cs typeface="Poppins" pitchFamily="2" charset="77"/>
              <a:sym typeface="Dax-ExtraBold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552519" y="1527436"/>
            <a:ext cx="1940451" cy="150810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de-DE" b="1" u="sng" dirty="0">
              <a:solidFill>
                <a:srgbClr val="06038D"/>
              </a:solidFill>
              <a:latin typeface="+mj-lt"/>
            </a:endParaRPr>
          </a:p>
          <a:p>
            <a:pPr algn="ctr"/>
            <a:r>
              <a:rPr lang="de-DE" sz="36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5,5 Mio.</a:t>
            </a:r>
          </a:p>
          <a:p>
            <a:pPr algn="ctr"/>
            <a:r>
              <a:rPr lang="de-DE" sz="2000" b="1" dirty="0">
                <a:solidFill>
                  <a:srgbClr val="63666A"/>
                </a:solidFill>
                <a:latin typeface="+mj-lt"/>
                <a:cs typeface="Poppins" pitchFamily="2" charset="77"/>
              </a:rPr>
              <a:t>Menschen</a:t>
            </a:r>
          </a:p>
          <a:p>
            <a:pPr algn="ctr"/>
            <a:endParaRPr lang="de-DE" b="1" dirty="0">
              <a:solidFill>
                <a:srgbClr val="63666A"/>
              </a:solidFill>
              <a:latin typeface="+mj-lt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548754" y="2916713"/>
            <a:ext cx="1944216" cy="1477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/>
            <a:endParaRPr lang="de-DE" b="1" u="sng" dirty="0">
              <a:solidFill>
                <a:srgbClr val="06038D"/>
              </a:solidFill>
              <a:latin typeface="+mj-lt"/>
            </a:endParaRPr>
          </a:p>
          <a:p>
            <a:pPr lvl="0" algn="ctr"/>
            <a:r>
              <a:rPr lang="de-DE" sz="36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3 von 4</a:t>
            </a:r>
          </a:p>
          <a:p>
            <a:pPr lvl="0" algn="ctr"/>
            <a:r>
              <a:rPr lang="de-DE" b="1" dirty="0">
                <a:solidFill>
                  <a:srgbClr val="63666A"/>
                </a:solidFill>
                <a:latin typeface="+mj-lt"/>
                <a:cs typeface="Poppins" pitchFamily="2" charset="77"/>
              </a:rPr>
              <a:t>weiblich</a:t>
            </a:r>
          </a:p>
          <a:p>
            <a:pPr lvl="0" algn="ctr"/>
            <a:endParaRPr lang="de-DE" b="1" dirty="0">
              <a:solidFill>
                <a:srgbClr val="63666A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5045" y="1419622"/>
            <a:ext cx="1439625" cy="1433466"/>
            <a:chOff x="3211599" y="2617031"/>
            <a:chExt cx="1759936" cy="1752407"/>
          </a:xfrm>
        </p:grpSpPr>
        <p:sp>
          <p:nvSpPr>
            <p:cNvPr id="8" name="Oval 5"/>
            <p:cNvSpPr/>
            <p:nvPr/>
          </p:nvSpPr>
          <p:spPr>
            <a:xfrm>
              <a:off x="3211599" y="2617031"/>
              <a:ext cx="1752407" cy="1752407"/>
            </a:xfrm>
            <a:prstGeom prst="ellipse">
              <a:avLst/>
            </a:prstGeom>
            <a:solidFill>
              <a:srgbClr val="C5F0B2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pic>
          <p:nvPicPr>
            <p:cNvPr id="9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41" t="-27286" r="-14816" b="-171"/>
            <a:stretch/>
          </p:blipFill>
          <p:spPr>
            <a:xfrm>
              <a:off x="3219128" y="2617031"/>
              <a:ext cx="1752407" cy="1752407"/>
            </a:xfrm>
            <a:prstGeom prst="ellipse">
              <a:avLst/>
            </a:prstGeom>
          </p:spPr>
        </p:pic>
      </p:grpSp>
      <p:pic>
        <p:nvPicPr>
          <p:cNvPr id="10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85" t="-26369" r="-13185" b="-1"/>
          <a:stretch/>
        </p:blipFill>
        <p:spPr>
          <a:xfrm>
            <a:off x="6286156" y="1419622"/>
            <a:ext cx="1433466" cy="1433466"/>
          </a:xfrm>
          <a:prstGeom prst="ellipse">
            <a:avLst/>
          </a:prstGeom>
          <a:solidFill>
            <a:srgbClr val="C4F2FF"/>
          </a:solidFill>
        </p:spPr>
      </p:pic>
      <p:grpSp>
        <p:nvGrpSpPr>
          <p:cNvPr id="11" name="Group 16"/>
          <p:cNvGrpSpPr/>
          <p:nvPr/>
        </p:nvGrpSpPr>
        <p:grpSpPr>
          <a:xfrm>
            <a:off x="4405045" y="3074849"/>
            <a:ext cx="1439625" cy="1433466"/>
            <a:chOff x="3211599" y="2617031"/>
            <a:chExt cx="1759936" cy="1752407"/>
          </a:xfrm>
        </p:grpSpPr>
        <p:sp>
          <p:nvSpPr>
            <p:cNvPr id="12" name="Oval 17"/>
            <p:cNvSpPr/>
            <p:nvPr/>
          </p:nvSpPr>
          <p:spPr>
            <a:xfrm>
              <a:off x="3211599" y="2617031"/>
              <a:ext cx="1752407" cy="1752407"/>
            </a:xfrm>
            <a:prstGeom prst="ellipse">
              <a:avLst/>
            </a:prstGeom>
            <a:solidFill>
              <a:srgbClr val="C5F0B2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pic>
          <p:nvPicPr>
            <p:cNvPr id="13" name="Picture 1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41" t="-27286" r="-14816" b="-171"/>
            <a:stretch/>
          </p:blipFill>
          <p:spPr>
            <a:xfrm>
              <a:off x="3219128" y="2617031"/>
              <a:ext cx="1752407" cy="1752407"/>
            </a:xfrm>
            <a:prstGeom prst="ellipse">
              <a:avLst/>
            </a:prstGeom>
          </p:spPr>
        </p:pic>
      </p:grpSp>
      <p:grpSp>
        <p:nvGrpSpPr>
          <p:cNvPr id="14" name="Group 19"/>
          <p:cNvGrpSpPr/>
          <p:nvPr/>
        </p:nvGrpSpPr>
        <p:grpSpPr>
          <a:xfrm>
            <a:off x="6301871" y="3074849"/>
            <a:ext cx="1439625" cy="1433466"/>
            <a:chOff x="3211599" y="2617031"/>
            <a:chExt cx="1759936" cy="1752407"/>
          </a:xfrm>
        </p:grpSpPr>
        <p:sp>
          <p:nvSpPr>
            <p:cNvPr id="15" name="Oval 20"/>
            <p:cNvSpPr/>
            <p:nvPr/>
          </p:nvSpPr>
          <p:spPr>
            <a:xfrm>
              <a:off x="3211599" y="2617031"/>
              <a:ext cx="1752407" cy="1752407"/>
            </a:xfrm>
            <a:prstGeom prst="ellipse">
              <a:avLst/>
            </a:prstGeom>
            <a:solidFill>
              <a:srgbClr val="C5F0B2"/>
            </a:solidFill>
            <a:ln w="635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21919" tIns="121919" rIns="121919" bIns="1219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-Light"/>
                <a:ea typeface="Dax-Light"/>
                <a:cs typeface="Dax-Light"/>
                <a:sym typeface="Dax-Light"/>
              </a:endParaRPr>
            </a:p>
          </p:txBody>
        </p:sp>
        <p:pic>
          <p:nvPicPr>
            <p:cNvPr id="16" name="Picture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641" t="-27286" r="-14816" b="-171"/>
            <a:stretch/>
          </p:blipFill>
          <p:spPr>
            <a:xfrm>
              <a:off x="3219128" y="2617031"/>
              <a:ext cx="1752407" cy="175240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1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="" xmlns:a16="http://schemas.microsoft.com/office/drawing/2014/main" id="{D4953B6E-784E-E544-8292-1528ABD9E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894533"/>
              </p:ext>
            </p:extLst>
          </p:nvPr>
        </p:nvGraphicFramePr>
        <p:xfrm>
          <a:off x="473750" y="1646327"/>
          <a:ext cx="5996616" cy="307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4DE1B3D-4F18-C841-8B4C-1CE9151030A3}"/>
              </a:ext>
            </a:extLst>
          </p:cNvPr>
          <p:cNvSpPr txBox="1"/>
          <p:nvPr/>
        </p:nvSpPr>
        <p:spPr>
          <a:xfrm>
            <a:off x="4499992" y="4660562"/>
            <a:ext cx="1997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000000"/>
                </a:solidFill>
                <a:latin typeface="+mj-lt"/>
                <a:cs typeface="Poppins" pitchFamily="2" charset="77"/>
              </a:rPr>
              <a:t>Quelle: Statistisches Bundesamt (2019)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="" xmlns:a16="http://schemas.microsoft.com/office/drawing/2014/main" id="{89E5B40B-B468-C44F-83A5-1FF5069122B1}"/>
              </a:ext>
            </a:extLst>
          </p:cNvPr>
          <p:cNvSpPr/>
          <p:nvPr/>
        </p:nvSpPr>
        <p:spPr>
          <a:xfrm>
            <a:off x="495192" y="1308339"/>
            <a:ext cx="4572000" cy="276999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>
              <a:defRPr sz="1800" b="1" i="0" u="none" strike="noStrike" kern="1200" spc="0" normalizeH="0" baseline="0">
                <a:solidFill>
                  <a:srgbClr val="06038D"/>
                </a:solidFill>
                <a:latin typeface="Poppins" pitchFamily="2" charset="77"/>
                <a:ea typeface="+mj-ea"/>
                <a:cs typeface="Poppins" pitchFamily="2" charset="77"/>
              </a:defRPr>
            </a:pPr>
            <a:r>
              <a:rPr lang="en-US" sz="1200" b="1" dirty="0" err="1">
                <a:solidFill>
                  <a:srgbClr val="000000"/>
                </a:solidFill>
                <a:latin typeface="+mj-lt"/>
                <a:cs typeface="Poppins" pitchFamily="2" charset="77"/>
              </a:rPr>
              <a:t>Gesundheitspersonal</a:t>
            </a:r>
            <a:r>
              <a:rPr lang="en-US" sz="1200" b="1" dirty="0">
                <a:solidFill>
                  <a:srgbClr val="000000"/>
                </a:solidFill>
                <a:latin typeface="+mj-lt"/>
                <a:cs typeface="Poppins" pitchFamily="2" charset="7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+mj-lt"/>
                <a:cs typeface="Poppins" pitchFamily="2" charset="77"/>
              </a:rPr>
              <a:t>nach</a:t>
            </a:r>
            <a:r>
              <a:rPr lang="en-US" sz="1200" b="1" dirty="0">
                <a:solidFill>
                  <a:srgbClr val="000000"/>
                </a:solidFill>
                <a:latin typeface="+mj-lt"/>
                <a:cs typeface="Poppins" pitchFamily="2" charset="77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+mj-lt"/>
                <a:cs typeface="Poppins" pitchFamily="2" charset="77"/>
              </a:rPr>
              <a:t>Einrichtung</a:t>
            </a:r>
            <a:r>
              <a:rPr lang="en-US" sz="1200" b="1" dirty="0">
                <a:solidFill>
                  <a:srgbClr val="000000"/>
                </a:solidFill>
                <a:latin typeface="+mj-lt"/>
                <a:cs typeface="Poppins" pitchFamily="2" charset="77"/>
              </a:rPr>
              <a:t> in 1.000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E816483-0FE1-CC4B-88F4-738CD8EB02F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457200" y="627534"/>
            <a:ext cx="7283152" cy="5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861" tIns="13931" rIns="27861" bIns="13931"/>
          <a:lstStyle/>
          <a:p>
            <a:pPr defTabSz="69850"/>
            <a:r>
              <a:rPr lang="de-DE" sz="1800" dirty="0">
                <a:solidFill>
                  <a:srgbClr val="06038D"/>
                </a:solidFill>
                <a:cs typeface="Poppins" pitchFamily="2" charset="77"/>
              </a:rPr>
              <a:t>Einfacher Zugang: </a:t>
            </a:r>
            <a: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Die meisten Beschäftigten </a:t>
            </a:r>
            <a:b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</a:br>
            <a:r>
              <a:rPr lang="de-DE" sz="1800" b="1" dirty="0">
                <a:solidFill>
                  <a:srgbClr val="06038D"/>
                </a:solidFill>
                <a:latin typeface="+mj-lt"/>
                <a:cs typeface="Poppins" pitchFamily="2" charset="77"/>
              </a:rPr>
              <a:t>arbeiten in Unternehmen ohne tarifliche Regelungen </a:t>
            </a:r>
            <a:r>
              <a:rPr lang="de-DE" sz="1800" dirty="0">
                <a:solidFill>
                  <a:srgbClr val="06038D"/>
                </a:solidFill>
                <a:latin typeface="+mj-lt"/>
                <a:cs typeface="Poppins" pitchFamily="2" charset="77"/>
              </a:rPr>
              <a:t>zur </a:t>
            </a:r>
            <a:r>
              <a:rPr lang="de-DE" sz="1800" dirty="0" err="1">
                <a:solidFill>
                  <a:srgbClr val="06038D"/>
                </a:solidFill>
                <a:latin typeface="+mj-lt"/>
                <a:cs typeface="Poppins" pitchFamily="2" charset="77"/>
              </a:rPr>
              <a:t>bAV</a:t>
            </a:r>
            <a:r>
              <a:rPr lang="de-DE" sz="1800" dirty="0">
                <a:solidFill>
                  <a:srgbClr val="06038D"/>
                </a:solidFill>
                <a:latin typeface="+mj-lt"/>
                <a:cs typeface="Poppins" pitchFamily="2" charset="77"/>
              </a:rPr>
              <a:t>.</a:t>
            </a:r>
            <a:endParaRPr lang="de-DE" sz="1800" b="1" dirty="0">
              <a:solidFill>
                <a:srgbClr val="06038D"/>
              </a:solidFill>
              <a:latin typeface="+mj-lt"/>
              <a:ea typeface="Arial" charset="0"/>
              <a:cs typeface="Poppins" pitchFamily="2" charset="77"/>
              <a:sym typeface="Dax-ExtraBold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DF62D64-0D0B-DE4E-A3E6-F7E90A0A12C1}"/>
              </a:ext>
            </a:extLst>
          </p:cNvPr>
          <p:cNvSpPr txBox="1"/>
          <p:nvPr/>
        </p:nvSpPr>
        <p:spPr>
          <a:xfrm>
            <a:off x="6486916" y="1880324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00000"/>
                </a:solidFill>
              </a:rPr>
              <a:t>In der Regel mit tariflicher </a:t>
            </a:r>
            <a:br>
              <a:rPr lang="de-DE" sz="1200" b="1" dirty="0">
                <a:solidFill>
                  <a:srgbClr val="000000"/>
                </a:solidFill>
              </a:rPr>
            </a:br>
            <a:r>
              <a:rPr lang="de-DE" sz="1200" b="1" dirty="0">
                <a:solidFill>
                  <a:srgbClr val="000000"/>
                </a:solidFill>
              </a:rPr>
              <a:t>Regelung oder ZVK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54303A8A-FFA9-CC43-93B8-4359032C810C}"/>
              </a:ext>
            </a:extLst>
          </p:cNvPr>
          <p:cNvSpPr txBox="1"/>
          <p:nvPr/>
        </p:nvSpPr>
        <p:spPr>
          <a:xfrm>
            <a:off x="6501922" y="2715766"/>
            <a:ext cx="23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0000"/>
                </a:solidFill>
              </a:rPr>
              <a:t>In der Regel ohne tarifliche Regelung oder ZVK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E67A1EA1-13A7-DF45-AC9F-BABBD719CA60}"/>
              </a:ext>
            </a:extLst>
          </p:cNvPr>
          <p:cNvSpPr/>
          <p:nvPr/>
        </p:nvSpPr>
        <p:spPr>
          <a:xfrm>
            <a:off x="6242952" y="2027688"/>
            <a:ext cx="243964" cy="216024"/>
          </a:xfrm>
          <a:prstGeom prst="rect">
            <a:avLst/>
          </a:prstGeom>
          <a:solidFill>
            <a:srgbClr val="A6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D7A9D253-845B-1C43-9F6F-8A13ED0C7270}"/>
              </a:ext>
            </a:extLst>
          </p:cNvPr>
          <p:cNvSpPr/>
          <p:nvPr/>
        </p:nvSpPr>
        <p:spPr>
          <a:xfrm>
            <a:off x="6242952" y="2847548"/>
            <a:ext cx="243964" cy="216024"/>
          </a:xfrm>
          <a:prstGeom prst="rect">
            <a:avLst/>
          </a:prstGeom>
          <a:solidFill>
            <a:srgbClr val="FFA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>
              <a:latin typeface="+mj-lt"/>
              <a:cs typeface="Poppins" pitchFamily="2" charset="77"/>
            </a:endParaRPr>
          </a:p>
          <a:p>
            <a:pPr marL="0"/>
            <a:r>
              <a:rPr lang="de-DE" u="none" dirty="0">
                <a:latin typeface="+mj-lt"/>
                <a:cs typeface="Poppins" pitchFamily="2" charset="77"/>
              </a:rPr>
              <a:t>Kundenpotentiale liegen</a:t>
            </a:r>
            <a:br>
              <a:rPr lang="de-DE" u="none" dirty="0">
                <a:latin typeface="+mj-lt"/>
                <a:cs typeface="Poppins" pitchFamily="2" charset="77"/>
              </a:rPr>
            </a:br>
            <a:r>
              <a:rPr lang="de-DE" u="none" dirty="0">
                <a:latin typeface="+mj-lt"/>
                <a:cs typeface="Poppins" pitchFamily="2" charset="77"/>
              </a:rPr>
              <a:t>in den ambulanten Bereichen</a:t>
            </a:r>
          </a:p>
          <a:p>
            <a:endParaRPr lang="de-DE" dirty="0">
              <a:latin typeface="+mj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67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11F3FBF2-38FA-CB40-905A-C11CCF750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8A0E5BD-A77F-0A4D-8AAF-99F13E342C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="" xmlns:a16="http://schemas.microsoft.com/office/drawing/2014/main" id="{E02BD213-8C02-CF4B-8FD5-FDD888AD8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187905"/>
              </p:ext>
            </p:extLst>
          </p:nvPr>
        </p:nvGraphicFramePr>
        <p:xfrm>
          <a:off x="611188" y="1419622"/>
          <a:ext cx="806526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>
            <a:extLst>
              <a:ext uri="{FF2B5EF4-FFF2-40B4-BE49-F238E27FC236}">
                <a16:creationId xmlns="" xmlns:a16="http://schemas.microsoft.com/office/drawing/2014/main" id="{03F96C9E-39A9-724A-89A9-B5D6E407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Die Anzahl der Krankenhäuser sinkt </a:t>
            </a:r>
            <a:br>
              <a:rPr lang="de-DE" sz="1800" dirty="0"/>
            </a:br>
            <a:r>
              <a:rPr lang="de-DE" sz="1800" dirty="0"/>
              <a:t>durch Konsolidierung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22CAC18C-9ACE-8648-A3A4-3A73D23525C6}"/>
              </a:ext>
            </a:extLst>
          </p:cNvPr>
          <p:cNvSpPr txBox="1"/>
          <p:nvPr/>
        </p:nvSpPr>
        <p:spPr>
          <a:xfrm>
            <a:off x="4499992" y="4660562"/>
            <a:ext cx="7704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000000"/>
                </a:solidFill>
              </a:rPr>
              <a:t>Quelle: Statistisches Bundesamt (2019)</a:t>
            </a:r>
          </a:p>
        </p:txBody>
      </p:sp>
    </p:spTree>
    <p:extLst>
      <p:ext uri="{BB962C8B-B14F-4D97-AF65-F5344CB8AC3E}">
        <p14:creationId xmlns:p14="http://schemas.microsoft.com/office/powerpoint/2010/main" val="20357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91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686800" cy="432048"/>
          </a:xfrm>
        </p:spPr>
        <p:txBody>
          <a:bodyPr/>
          <a:lstStyle/>
          <a:p>
            <a:r>
              <a:rPr lang="de-DE" sz="1800" dirty="0"/>
              <a:t>Ambulante Pflegedienste werden immer mehr benötigt </a:t>
            </a:r>
            <a:br>
              <a:rPr lang="de-DE" sz="1800" dirty="0"/>
            </a:br>
            <a:r>
              <a:rPr lang="de-DE" sz="1800" dirty="0"/>
              <a:t>und die Anzahl steigt stetig</a:t>
            </a:r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99139519"/>
              </p:ext>
            </p:extLst>
          </p:nvPr>
        </p:nvGraphicFramePr>
        <p:xfrm>
          <a:off x="3500430" y="1355654"/>
          <a:ext cx="5357818" cy="319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6"/>
          <p:cNvGraphicFramePr/>
          <p:nvPr>
            <p:extLst>
              <p:ext uri="{D42A27DB-BD31-4B8C-83A1-F6EECF244321}">
                <p14:modId xmlns:p14="http://schemas.microsoft.com/office/powerpoint/2010/main" val="2363180949"/>
              </p:ext>
            </p:extLst>
          </p:nvPr>
        </p:nvGraphicFramePr>
        <p:xfrm>
          <a:off x="323528" y="1355654"/>
          <a:ext cx="3176902" cy="319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"/>
          <p:cNvSpPr txBox="1"/>
          <p:nvPr/>
        </p:nvSpPr>
        <p:spPr>
          <a:xfrm>
            <a:off x="4474710" y="4555254"/>
            <a:ext cx="2905602" cy="384719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21919" tIns="121919" rIns="121919" bIns="121919" numCol="1" spcCol="38100" rtlCol="0" anchor="t">
            <a:spAutoFit/>
          </a:bodyPr>
          <a:lstStyle/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Quelle: Gesundheitsberichterstattung des Bund</a:t>
            </a:r>
            <a:r>
              <a:rPr kumimoji="0" lang="de-DE" sz="9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Dax-Light"/>
              </a:rPr>
              <a:t>es (2019)</a:t>
            </a:r>
          </a:p>
        </p:txBody>
      </p:sp>
    </p:spTree>
    <p:extLst>
      <p:ext uri="{BB962C8B-B14F-4D97-AF65-F5344CB8AC3E}">
        <p14:creationId xmlns:p14="http://schemas.microsoft.com/office/powerpoint/2010/main" val="6533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blank">
  <a:themeElements>
    <a:clrScheme name="KlinikRente">
      <a:dk1>
        <a:srgbClr val="06038D"/>
      </a:dk1>
      <a:lt1>
        <a:srgbClr val="FFFFFF"/>
      </a:lt1>
      <a:dk2>
        <a:srgbClr val="FFFFFF"/>
      </a:dk2>
      <a:lt2>
        <a:srgbClr val="FFFFFF"/>
      </a:lt2>
      <a:accent1>
        <a:srgbClr val="A6EBFF"/>
      </a:accent1>
      <a:accent2>
        <a:srgbClr val="FFA678"/>
      </a:accent2>
      <a:accent3>
        <a:srgbClr val="A8E88C"/>
      </a:accent3>
      <a:accent4>
        <a:srgbClr val="FFE56E"/>
      </a:accent4>
      <a:accent5>
        <a:srgbClr val="D9D9D6"/>
      </a:accent5>
      <a:accent6>
        <a:srgbClr val="FFFFFF"/>
      </a:accent6>
      <a:hlink>
        <a:srgbClr val="0000FF"/>
      </a:hlink>
      <a:folHlink>
        <a:srgbClr val="800080"/>
      </a:folHlink>
    </a:clrScheme>
    <a:fontScheme name="KR.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DocSecurity>0</DocSecurity>
  <PresentationFormat>Bildschirmpräsentation (16:9)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1" baseType="lpstr">
      <vt:lpstr>.Apple Color Emoji UI</vt:lpstr>
      <vt:lpstr>Arial</vt:lpstr>
      <vt:lpstr>Arial Bold</vt:lpstr>
      <vt:lpstr>Calibri</vt:lpstr>
      <vt:lpstr>Dax-ExtraBold</vt:lpstr>
      <vt:lpstr>Dax-Light</vt:lpstr>
      <vt:lpstr>Poppins</vt:lpstr>
      <vt:lpstr>Wingdings</vt:lpstr>
      <vt:lpstr>blank</vt:lpstr>
      <vt:lpstr>PowerPoint-Präsentation</vt:lpstr>
      <vt:lpstr>PowerPoint-Präsentation</vt:lpstr>
      <vt:lpstr>Das Gesundheitswesen bietet ein stetig wachsendes Potential</vt:lpstr>
      <vt:lpstr>Rund 80 % weibliche Beschäftigte bedeuten  einen hohen Bedarf an zusätzlicher Altersversorgung </vt:lpstr>
      <vt:lpstr>Einfacher Zugang: Die meisten Beschäftigten  arbeiten in Unternehmen ohne tarifliche Regelungen zur bAV.</vt:lpstr>
      <vt:lpstr>PowerPoint-Präsentation</vt:lpstr>
      <vt:lpstr>Die Anzahl der Krankenhäuser sinkt  durch Konsolidierung</vt:lpstr>
      <vt:lpstr>PowerPoint-Präsentation</vt:lpstr>
      <vt:lpstr>Ambulante Pflegedienste werden immer mehr benötigt  und die Anzahl steigt stetig</vt:lpstr>
      <vt:lpstr>Unternehmen mit weniger als 100 Beschäftigten bieten die größte Zielgruppe</vt:lpstr>
      <vt:lpstr>Anzahl der weiblichen Halbtagskräfte  in der ambulanten Pflege steigt stetig</vt:lpstr>
      <vt:lpstr>Weiteres Beispiel für Wachstum: Medizinische Versorgungszentren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Jaqueline Reifenhäuser</cp:lastModifiedBy>
  <cp:revision>1</cp:revision>
  <dcterms:created xsi:type="dcterms:W3CDTF">2017-11-24T13:04:06Z</dcterms:created>
  <dcterms:modified xsi:type="dcterms:W3CDTF">2020-11-10T14:21:28Z</dcterms:modified>
</cp:coreProperties>
</file>