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34" r:id="rId1"/>
  </p:sldMasterIdLst>
  <p:notesMasterIdLst>
    <p:notesMasterId r:id="rId32"/>
  </p:notesMasterIdLst>
  <p:handoutMasterIdLst>
    <p:handoutMasterId r:id="rId33"/>
  </p:handoutMasterIdLst>
  <p:sldIdLst>
    <p:sldId id="772" r:id="rId2"/>
    <p:sldId id="731" r:id="rId3"/>
    <p:sldId id="732" r:id="rId4"/>
    <p:sldId id="733" r:id="rId5"/>
    <p:sldId id="734" r:id="rId6"/>
    <p:sldId id="735" r:id="rId7"/>
    <p:sldId id="736" r:id="rId8"/>
    <p:sldId id="738" r:id="rId9"/>
    <p:sldId id="739" r:id="rId10"/>
    <p:sldId id="740" r:id="rId11"/>
    <p:sldId id="741" r:id="rId12"/>
    <p:sldId id="742" r:id="rId13"/>
    <p:sldId id="764" r:id="rId14"/>
    <p:sldId id="744" r:id="rId15"/>
    <p:sldId id="766" r:id="rId16"/>
    <p:sldId id="747" r:id="rId17"/>
    <p:sldId id="767" r:id="rId18"/>
    <p:sldId id="768" r:id="rId19"/>
    <p:sldId id="773" r:id="rId20"/>
    <p:sldId id="769" r:id="rId21"/>
    <p:sldId id="770" r:id="rId22"/>
    <p:sldId id="752" r:id="rId23"/>
    <p:sldId id="774" r:id="rId24"/>
    <p:sldId id="754" r:id="rId25"/>
    <p:sldId id="726" r:id="rId26"/>
    <p:sldId id="755" r:id="rId27"/>
    <p:sldId id="756" r:id="rId28"/>
    <p:sldId id="757" r:id="rId29"/>
    <p:sldId id="758" r:id="rId30"/>
    <p:sldId id="775" r:id="rId31"/>
  </p:sldIdLst>
  <p:sldSz cx="9144000" cy="5143500" type="screen16x9"/>
  <p:notesSz cx="6799263" cy="99298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os" initials="P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66A"/>
    <a:srgbClr val="141892"/>
    <a:srgbClr val="06038D"/>
    <a:srgbClr val="A6EBFF"/>
    <a:srgbClr val="FFF6CE"/>
    <a:srgbClr val="FFEE9E"/>
    <a:srgbClr val="FFE56E"/>
    <a:srgbClr val="E6E6E3"/>
    <a:srgbClr val="B3EAFF"/>
    <a:srgbClr val="D9D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444" autoAdjust="0"/>
  </p:normalViewPr>
  <p:slideViewPr>
    <p:cSldViewPr>
      <p:cViewPr varScale="1">
        <p:scale>
          <a:sx n="52" d="100"/>
          <a:sy n="52" d="100"/>
        </p:scale>
        <p:origin x="36" y="666"/>
      </p:cViewPr>
      <p:guideLst>
        <p:guide orient="horz" pos="152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A0A0A0"/>
            </a:solidFill>
            <a:ln>
              <a:solidFill>
                <a:srgbClr val="A0A0A0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06038D"/>
              </a:solidFill>
              <a:ln>
                <a:solidFill>
                  <a:srgbClr val="A0A0A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06038D"/>
              </a:solidFill>
              <a:ln>
                <a:solidFill>
                  <a:srgbClr val="A0A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E23-419B-8105-8FB50771DCCE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83C-487C-B078-718CB18F8371}"/>
              </c:ext>
            </c:extLst>
          </c:dPt>
          <c:dPt>
            <c:idx val="6"/>
            <c:invertIfNegative val="0"/>
            <c:bubble3D val="0"/>
            <c:spPr>
              <a:solidFill>
                <a:srgbClr val="06038D"/>
              </a:solidFill>
              <a:ln>
                <a:solidFill>
                  <a:srgbClr val="A0A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D59-49D9-9D1B-D5DBD1418F96}"/>
              </c:ext>
            </c:extLst>
          </c:dPt>
          <c:dPt>
            <c:idx val="7"/>
            <c:invertIfNegative val="0"/>
            <c:bubble3D val="0"/>
            <c:spPr>
              <a:solidFill>
                <a:srgbClr val="06038D"/>
              </a:solidFill>
              <a:ln>
                <a:solidFill>
                  <a:srgbClr val="A0A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23-419B-8105-8FB50771DCCE}"/>
              </c:ext>
            </c:extLst>
          </c:dPt>
          <c:dPt>
            <c:idx val="10"/>
            <c:invertIfNegative val="0"/>
            <c:bubble3D val="0"/>
            <c:spPr>
              <a:solidFill>
                <a:srgbClr val="06038D"/>
              </a:solidFill>
              <a:ln>
                <a:solidFill>
                  <a:srgbClr val="A0A0A0"/>
                </a:solidFill>
              </a:ln>
            </c:spPr>
          </c:dPt>
          <c:dPt>
            <c:idx val="2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rgbClr val="A0A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E23-419B-8105-8FB50771DCCE}"/>
              </c:ext>
            </c:extLst>
          </c:dPt>
          <c:cat>
            <c:strRef>
              <c:f>Tabelle1!$A$2:$A$35</c:f>
              <c:strCache>
                <c:ptCount val="34"/>
                <c:pt idx="0">
                  <c:v>NÜRNBERGER </c:v>
                </c:pt>
                <c:pt idx="1">
                  <c:v>NÜRNBERGER Beamten </c:v>
                </c:pt>
                <c:pt idx="2">
                  <c:v>Condor</c:v>
                </c:pt>
                <c:pt idx="3">
                  <c:v>R+V Leben AG</c:v>
                </c:pt>
                <c:pt idx="4">
                  <c:v>LV1871</c:v>
                </c:pt>
                <c:pt idx="5">
                  <c:v>AXA</c:v>
                </c:pt>
                <c:pt idx="6">
                  <c:v>Swiss Life </c:v>
                </c:pt>
                <c:pt idx="7">
                  <c:v>Allianz Leben</c:v>
                </c:pt>
                <c:pt idx="8">
                  <c:v>IDEAL</c:v>
                </c:pt>
                <c:pt idx="9">
                  <c:v>Continentale</c:v>
                </c:pt>
                <c:pt idx="10">
                  <c:v>Deutsche Ärzteversicherung</c:v>
                </c:pt>
                <c:pt idx="11">
                  <c:v>ALTE LEIPZIGER</c:v>
                </c:pt>
                <c:pt idx="12">
                  <c:v>VOLKSWOHL-BUND</c:v>
                </c:pt>
                <c:pt idx="13">
                  <c:v>Generali </c:v>
                </c:pt>
                <c:pt idx="14">
                  <c:v>VPV</c:v>
                </c:pt>
                <c:pt idx="15">
                  <c:v>Württembergische</c:v>
                </c:pt>
                <c:pt idx="16">
                  <c:v>LVM</c:v>
                </c:pt>
                <c:pt idx="17">
                  <c:v>WWK</c:v>
                </c:pt>
                <c:pt idx="18">
                  <c:v>HanseMerkur</c:v>
                </c:pt>
                <c:pt idx="19">
                  <c:v>HELVETIA</c:v>
                </c:pt>
                <c:pt idx="20">
                  <c:v>HUK-COBURG</c:v>
                </c:pt>
                <c:pt idx="21">
                  <c:v>DEVK Allgemeine</c:v>
                </c:pt>
                <c:pt idx="22">
                  <c:v>Zurich </c:v>
                </c:pt>
                <c:pt idx="23">
                  <c:v>Gothaer</c:v>
                </c:pt>
                <c:pt idx="24">
                  <c:v>HDI </c:v>
                </c:pt>
                <c:pt idx="25">
                  <c:v>neue Leben</c:v>
                </c:pt>
                <c:pt idx="26">
                  <c:v>Stuttgarter</c:v>
                </c:pt>
                <c:pt idx="27">
                  <c:v>Basler</c:v>
                </c:pt>
                <c:pt idx="28">
                  <c:v>ERGO </c:v>
                </c:pt>
                <c:pt idx="29">
                  <c:v>MÜNCHNER VEREIN</c:v>
                </c:pt>
                <c:pt idx="30">
                  <c:v>Debeka</c:v>
                </c:pt>
                <c:pt idx="31">
                  <c:v>die Bayerische</c:v>
                </c:pt>
                <c:pt idx="32">
                  <c:v>RheinLand</c:v>
                </c:pt>
                <c:pt idx="33">
                  <c:v>Barmenia</c:v>
                </c:pt>
              </c:strCache>
            </c:strRef>
          </c:cat>
          <c:val>
            <c:numRef>
              <c:f>Tabelle1!$B$2:$B$35</c:f>
              <c:numCache>
                <c:formatCode>0.00%</c:formatCode>
                <c:ptCount val="34"/>
                <c:pt idx="0">
                  <c:v>5.4855999999999998</c:v>
                </c:pt>
                <c:pt idx="1">
                  <c:v>5.2096</c:v>
                </c:pt>
                <c:pt idx="2">
                  <c:v>5.0385999999999997</c:v>
                </c:pt>
                <c:pt idx="3">
                  <c:v>4.3426999999999998</c:v>
                </c:pt>
                <c:pt idx="4">
                  <c:v>4.2839999999999998</c:v>
                </c:pt>
                <c:pt idx="5">
                  <c:v>4.2226999999999997</c:v>
                </c:pt>
                <c:pt idx="6">
                  <c:v>4.0389999999999997</c:v>
                </c:pt>
                <c:pt idx="7">
                  <c:v>4.0260999999999996</c:v>
                </c:pt>
                <c:pt idx="8">
                  <c:v>3.6798000000000002</c:v>
                </c:pt>
                <c:pt idx="9">
                  <c:v>3.4413</c:v>
                </c:pt>
                <c:pt idx="10">
                  <c:v>3.2841</c:v>
                </c:pt>
                <c:pt idx="11">
                  <c:v>3.0236999999999998</c:v>
                </c:pt>
                <c:pt idx="12">
                  <c:v>2.4327000000000001</c:v>
                </c:pt>
                <c:pt idx="13">
                  <c:v>2.3940000000000001</c:v>
                </c:pt>
                <c:pt idx="14">
                  <c:v>2.1901999999999999</c:v>
                </c:pt>
                <c:pt idx="15">
                  <c:v>2.1892999999999998</c:v>
                </c:pt>
                <c:pt idx="16">
                  <c:v>2.0283000000000002</c:v>
                </c:pt>
                <c:pt idx="17">
                  <c:v>2.0276000000000001</c:v>
                </c:pt>
                <c:pt idx="18">
                  <c:v>2.0268000000000002</c:v>
                </c:pt>
                <c:pt idx="19">
                  <c:v>1.986</c:v>
                </c:pt>
                <c:pt idx="20">
                  <c:v>1.9228000000000001</c:v>
                </c:pt>
                <c:pt idx="21">
                  <c:v>1.8926000000000001</c:v>
                </c:pt>
                <c:pt idx="22">
                  <c:v>1.8614999999999999</c:v>
                </c:pt>
                <c:pt idx="23">
                  <c:v>1.7664</c:v>
                </c:pt>
                <c:pt idx="24">
                  <c:v>1.6869000000000001</c:v>
                </c:pt>
                <c:pt idx="25">
                  <c:v>1.5882000000000001</c:v>
                </c:pt>
                <c:pt idx="26">
                  <c:v>1.5597000000000001</c:v>
                </c:pt>
                <c:pt idx="27">
                  <c:v>1.4404999999999999</c:v>
                </c:pt>
                <c:pt idx="28">
                  <c:v>1.2817000000000001</c:v>
                </c:pt>
                <c:pt idx="29">
                  <c:v>1.2578</c:v>
                </c:pt>
                <c:pt idx="30">
                  <c:v>1.1307</c:v>
                </c:pt>
                <c:pt idx="31">
                  <c:v>0.62</c:v>
                </c:pt>
                <c:pt idx="32">
                  <c:v>0.2984</c:v>
                </c:pt>
                <c:pt idx="3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3C-487C-B078-718CB18F83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026216"/>
        <c:axId val="109025824"/>
      </c:barChart>
      <c:catAx>
        <c:axId val="109026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" panose="020B0604020202020204" pitchFamily="34" charset="0"/>
                <a:ea typeface="Poppins" charset="0"/>
                <a:cs typeface="Arial" panose="020B0604020202020204" pitchFamily="34" charset="0"/>
              </a:defRPr>
            </a:pPr>
            <a:endParaRPr lang="de-DE"/>
          </a:p>
        </c:txPr>
        <c:crossAx val="109025824"/>
        <c:crosses val="autoZero"/>
        <c:auto val="1"/>
        <c:lblAlgn val="ctr"/>
        <c:lblOffset val="100"/>
        <c:noMultiLvlLbl val="0"/>
      </c:catAx>
      <c:valAx>
        <c:axId val="10902582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" panose="020B0604020202020204" pitchFamily="34" charset="0"/>
                <a:ea typeface="Poppins" charset="0"/>
                <a:cs typeface="Arial" panose="020B0604020202020204" pitchFamily="34" charset="0"/>
              </a:defRPr>
            </a:pPr>
            <a:endParaRPr lang="de-DE"/>
          </a:p>
        </c:txPr>
        <c:crossAx val="109026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753" cy="496029"/>
          </a:xfrm>
          <a:prstGeom prst="rect">
            <a:avLst/>
          </a:prstGeom>
        </p:spPr>
        <p:txBody>
          <a:bodyPr vert="horz" wrap="square" lIns="88240" tIns="44120" rIns="88240" bIns="441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991" y="0"/>
            <a:ext cx="2946753" cy="496029"/>
          </a:xfrm>
          <a:prstGeom prst="rect">
            <a:avLst/>
          </a:prstGeom>
        </p:spPr>
        <p:txBody>
          <a:bodyPr vert="horz" wrap="square" lIns="88240" tIns="44120" rIns="88240" bIns="441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58CACDAE-FBD3-4A98-8194-EB3CCF83A4B8}" type="datetimeFigureOut">
              <a:rPr lang="de-DE"/>
              <a:pPr>
                <a:defRPr/>
              </a:pPr>
              <a:t>10.11.2020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2245"/>
            <a:ext cx="2946753" cy="496029"/>
          </a:xfrm>
          <a:prstGeom prst="rect">
            <a:avLst/>
          </a:prstGeom>
        </p:spPr>
        <p:txBody>
          <a:bodyPr vert="horz" wrap="square" lIns="88240" tIns="44120" rIns="88240" bIns="441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991" y="9432245"/>
            <a:ext cx="2946753" cy="496029"/>
          </a:xfrm>
          <a:prstGeom prst="rect">
            <a:avLst/>
          </a:prstGeom>
        </p:spPr>
        <p:txBody>
          <a:bodyPr vert="horz" wrap="square" lIns="88240" tIns="44120" rIns="88240" bIns="441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1FF13AD-393B-4CAB-9A0A-CD8DBFE644AD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265481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753" cy="496029"/>
          </a:xfrm>
          <a:prstGeom prst="rect">
            <a:avLst/>
          </a:prstGeom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991" y="0"/>
            <a:ext cx="2946753" cy="496029"/>
          </a:xfrm>
          <a:prstGeom prst="rect">
            <a:avLst/>
          </a:prstGeom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2A3CA52-8D8E-4427-9A65-5E4D8299EDEA}" type="datetimeFigureOut">
              <a:rPr lang="de-DE"/>
              <a:pPr>
                <a:defRPr/>
              </a:pPr>
              <a:t>10.11.2020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7" tIns="46568" rIns="93137" bIns="46568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319" y="4716892"/>
            <a:ext cx="5440626" cy="4467338"/>
          </a:xfrm>
          <a:prstGeom prst="rect">
            <a:avLst/>
          </a:prstGeom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2245"/>
            <a:ext cx="2946753" cy="496029"/>
          </a:xfrm>
          <a:prstGeom prst="rect">
            <a:avLst/>
          </a:prstGeom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991" y="9432245"/>
            <a:ext cx="2946753" cy="496029"/>
          </a:xfrm>
          <a:prstGeom prst="rect">
            <a:avLst/>
          </a:prstGeom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51FC47B9-DDB4-4A56-836E-BA8D9FC2D4C0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35148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5781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38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94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0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2365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07D081-AC94-4C58-87B8-86F48544ADBC}" type="slidenum">
              <a:rPr lang="de-DE" altLang="en-US"/>
              <a:pPr/>
              <a:t>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76991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2365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07D081-AC94-4C58-87B8-86F48544ADBC}" type="slidenum">
              <a:rPr lang="de-DE" altLang="en-US"/>
              <a:pPr/>
              <a:t>12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296482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C47B9-DDB4-4A56-836E-BA8D9FC2D4C0}" type="slidenum">
              <a:rPr lang="de-DE" altLang="en-US" smtClean="0"/>
              <a:pPr>
                <a:defRPr/>
              </a:pPr>
              <a:t>13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57435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2365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07D081-AC94-4C58-87B8-86F48544ADBC}" type="slidenum">
              <a:rPr lang="de-DE" altLang="en-US"/>
              <a:pPr/>
              <a:t>15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72048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2365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07D081-AC94-4C58-87B8-86F48544ADBC}" type="slidenum">
              <a:rPr lang="de-DE" altLang="en-US"/>
              <a:pPr/>
              <a:t>16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97249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263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5B3397-F350-45E2-8B43-5E0161533425}" type="slidenum">
              <a:rPr lang="de-DE" altLang="en-US" smtClean="0"/>
              <a:pPr/>
              <a:t>19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80200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1CB623-F552-4195-AC5E-21A45F6E9A39}" type="slidenum">
              <a:rPr lang="de-DE" altLang="en-US"/>
              <a:pPr/>
              <a:t>20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52088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C47B9-DDB4-4A56-836E-BA8D9FC2D4C0}" type="slidenum">
              <a:rPr lang="de-DE" altLang="en-US" smtClean="0"/>
              <a:pPr>
                <a:defRPr/>
              </a:pPr>
              <a:t>22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61185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0688" y="1241425"/>
            <a:ext cx="5957887" cy="3352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0668E4-61AA-4AA2-950B-0E3ABBE100F8}" type="slidenum">
              <a:rPr lang="en-US" altLang="en-US">
                <a:solidFill>
                  <a:srgbClr val="000000"/>
                </a:solidFill>
              </a:rPr>
              <a:pPr/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78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C47B9-DDB4-4A56-836E-BA8D9FC2D4C0}" type="slidenum">
              <a:rPr lang="de-DE" altLang="en-US" smtClean="0"/>
              <a:pPr>
                <a:defRPr/>
              </a:pPr>
              <a:t>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52084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2365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07D081-AC94-4C58-87B8-86F48544ADBC}" type="slidenum">
              <a:rPr lang="de-DE" altLang="en-US"/>
              <a:pPr/>
              <a:t>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1631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C47B9-DDB4-4A56-836E-BA8D9FC2D4C0}" type="slidenum">
              <a:rPr lang="de-DE" altLang="en-US" smtClean="0"/>
              <a:pPr>
                <a:defRPr/>
              </a:pPr>
              <a:t>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4778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2365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07D081-AC94-4C58-87B8-86F48544ADBC}" type="slidenum">
              <a:rPr lang="de-DE" altLang="en-US"/>
              <a:pPr/>
              <a:t>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58952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2365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07D081-AC94-4C58-87B8-86F48544ADBC}" type="slidenum">
              <a:rPr lang="de-DE" altLang="en-US"/>
              <a:pPr/>
              <a:t>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30479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2365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07D081-AC94-4C58-87B8-86F48544ADBC}" type="slidenum">
              <a:rPr lang="de-DE" altLang="en-US"/>
              <a:pPr/>
              <a:t>9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0292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2365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07D081-AC94-4C58-87B8-86F48544ADBC}" type="slidenum">
              <a:rPr lang="de-DE" altLang="en-US"/>
              <a:pPr/>
              <a:t>10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19417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2365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07D081-AC94-4C58-87B8-86F48544ADBC}" type="slidenum">
              <a:rPr lang="de-DE" altLang="en-US"/>
              <a:pPr/>
              <a:t>11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85080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Big Box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6243" y="1131661"/>
            <a:ext cx="3528559" cy="1251955"/>
          </a:xfrm>
          <a:prstGeom prst="rect">
            <a:avLst/>
          </a:prstGeom>
          <a:noFill/>
        </p:spPr>
        <p:txBody>
          <a:bodyPr wrap="square" lIns="0" tIns="146254" rIns="234007" bIns="87753">
            <a:spAutoFit/>
          </a:bodyPr>
          <a:lstStyle>
            <a:lvl1pPr algn="l">
              <a:defRPr sz="3300" b="1" i="0" kern="0" spc="-9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de-DE"/>
              <a:t>Click to edit Master title style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86243" y="2204466"/>
            <a:ext cx="3528559" cy="253604"/>
          </a:xfrm>
          <a:prstGeom prst="rect">
            <a:avLst/>
          </a:prstGeom>
        </p:spPr>
        <p:txBody>
          <a:bodyPr lIns="0" tIns="37149" rIns="74297" bIns="37149"/>
          <a:lstStyle>
            <a:lvl1pPr marL="0" indent="0" algn="l">
              <a:buNone/>
              <a:defRPr sz="1500" b="0" i="0">
                <a:solidFill>
                  <a:schemeClr val="tx1"/>
                </a:solidFill>
                <a:latin typeface="Source Sans Pro ExtraLight" charset="0"/>
                <a:ea typeface="Source Sans Pro ExtraLight" charset="0"/>
                <a:cs typeface="Source Sans Pro ExtraLight" charset="0"/>
              </a:defRPr>
            </a:lvl1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66138" y="4670425"/>
            <a:ext cx="415925" cy="273050"/>
          </a:xfrm>
          <a:prstGeom prst="rect">
            <a:avLst/>
          </a:prstGeom>
        </p:spPr>
        <p:txBody>
          <a:bodyPr vert="horz" wrap="square" lIns="74297" tIns="37149" rIns="74297" bIns="37149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latin typeface="Source Sans Pro" charset="0"/>
              </a:defRPr>
            </a:lvl1pPr>
          </a:lstStyle>
          <a:p>
            <a:pPr>
              <a:defRPr/>
            </a:pPr>
            <a:fld id="{D379897C-CB9E-49B0-B223-B13F5D10275B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pic>
        <p:nvPicPr>
          <p:cNvPr id="6" name="Picture 2" descr="I:\M_Marketing_Lu\M2_Logos\_KlinikRente\KlinikRente_Logo_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195486"/>
            <a:ext cx="1056265" cy="39354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 Title + Subtitle CENTERED FULL WIDT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29030" y="559862"/>
            <a:ext cx="7285945" cy="1589681"/>
          </a:xfrm>
          <a:prstGeom prst="rect">
            <a:avLst/>
          </a:prstGeom>
        </p:spPr>
        <p:txBody>
          <a:bodyPr lIns="74297" tIns="37149" rIns="74297" bIns="37149"/>
          <a:lstStyle>
            <a:lvl1pPr algn="ctr">
              <a:defRPr sz="3300" b="1" i="0" kern="0" spc="-9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de-DE"/>
              <a:t>Click to edit Master title style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29030" y="306260"/>
            <a:ext cx="7285945" cy="253604"/>
          </a:xfrm>
          <a:prstGeom prst="rect">
            <a:avLst/>
          </a:prstGeom>
        </p:spPr>
        <p:txBody>
          <a:bodyPr lIns="74297" tIns="37149" rIns="74297" bIns="37149"/>
          <a:lstStyle>
            <a:lvl1pPr marL="0" indent="0" algn="ctr">
              <a:buNone/>
              <a:defRPr sz="1000" b="1" i="0">
                <a:solidFill>
                  <a:schemeClr val="tx1"/>
                </a:solidFill>
                <a:latin typeface="Source Sans Pro ExtraLight" charset="0"/>
                <a:ea typeface="Source Sans Pro ExtraLight" charset="0"/>
                <a:cs typeface="Source Sans Pro ExtraLight" charset="0"/>
              </a:defRPr>
            </a:lvl1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66138" y="4670425"/>
            <a:ext cx="415925" cy="273050"/>
          </a:xfrm>
          <a:prstGeom prst="rect">
            <a:avLst/>
          </a:prstGeom>
        </p:spPr>
        <p:txBody>
          <a:bodyPr vert="horz" wrap="square" lIns="74297" tIns="37149" rIns="74297" bIns="37149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latin typeface="Source Sans Pro" charset="0"/>
              </a:defRPr>
            </a:lvl1pPr>
          </a:lstStyle>
          <a:p>
            <a:pPr>
              <a:defRPr/>
            </a:pPr>
            <a:fld id="{6111B686-DE7A-489E-8F25-C83CF2A71D94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Title +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0039" y="559862"/>
            <a:ext cx="4017646" cy="1589681"/>
          </a:xfrm>
          <a:prstGeom prst="rect">
            <a:avLst/>
          </a:prstGeom>
        </p:spPr>
        <p:txBody>
          <a:bodyPr lIns="74304" tIns="37152" rIns="74304" bIns="37152"/>
          <a:lstStyle>
            <a:lvl1pPr algn="l">
              <a:defRPr sz="3300" b="1" i="0" kern="0" spc="-9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de-DE"/>
              <a:t>Click to edit Master title style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0039" y="306260"/>
            <a:ext cx="4017646" cy="253604"/>
          </a:xfrm>
          <a:prstGeom prst="rect">
            <a:avLst/>
          </a:prstGeom>
        </p:spPr>
        <p:txBody>
          <a:bodyPr lIns="74304" tIns="37152" rIns="74304" bIns="37152"/>
          <a:lstStyle>
            <a:lvl1pPr marL="0" indent="0" algn="l">
              <a:buNone/>
              <a:defRPr sz="1000" b="1" i="0">
                <a:solidFill>
                  <a:schemeClr val="tx1"/>
                </a:solidFill>
                <a:latin typeface="Source Sans Pro ExtraLight" charset="0"/>
                <a:ea typeface="Source Sans Pro ExtraLight" charset="0"/>
                <a:cs typeface="Source Sans Pro ExtraLight" charset="0"/>
              </a:defRPr>
            </a:lvl1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66138" y="4670425"/>
            <a:ext cx="415925" cy="273050"/>
          </a:xfrm>
          <a:prstGeom prst="rect">
            <a:avLst/>
          </a:prstGeom>
        </p:spPr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455E5E5A-7737-4800-8046-48AC9655C533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 txBox="1">
            <a:spLocks/>
          </p:cNvSpPr>
          <p:nvPr userDrawn="1"/>
        </p:nvSpPr>
        <p:spPr bwMode="auto">
          <a:xfrm>
            <a:off x="6759575" y="4840288"/>
            <a:ext cx="2133600" cy="273050"/>
          </a:xfrm>
          <a:prstGeom prst="rect">
            <a:avLst/>
          </a:prstGeom>
          <a:noFill/>
          <a:ln>
            <a:noFill/>
          </a:ln>
          <a:extLst/>
        </p:spPr>
        <p:txBody>
          <a:bodyPr lIns="91429" tIns="45714" rIns="91429" bIns="45714" anchor="ctr"/>
          <a:lstStyle/>
          <a:p>
            <a:pPr algn="r" defTabSz="190500" eaLnBrk="1" hangingPunct="1">
              <a:defRPr/>
            </a:pPr>
            <a:fld id="{CB1CD739-B0F2-4AD4-B95C-7645A0652CC8}" type="slidenum">
              <a:rPr lang="de-DE" altLang="en-US" sz="800">
                <a:solidFill>
                  <a:srgbClr val="000000"/>
                </a:solidFill>
                <a:sym typeface="Dax-Light" charset="0"/>
              </a:rPr>
              <a:pPr algn="r" defTabSz="190500" eaLnBrk="1" hangingPunct="1">
                <a:defRPr/>
              </a:pPr>
              <a:t>‹Nr.›</a:t>
            </a:fld>
            <a:endParaRPr lang="de-DE" altLang="en-US" sz="800" dirty="0">
              <a:solidFill>
                <a:srgbClr val="000000"/>
              </a:solidFill>
              <a:sym typeface="Dax-Light" charset="0"/>
            </a:endParaRPr>
          </a:p>
        </p:txBody>
      </p:sp>
      <p:sp>
        <p:nvSpPr>
          <p:cNvPr id="5" name="Textplatzhalter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46" indent="0">
              <a:buFontTx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93" indent="0">
              <a:buFontTx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39" indent="0">
              <a:buFontTx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85" indent="0">
              <a:buFontTx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650" y="357188"/>
            <a:ext cx="8229600" cy="378619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433388" y="1371600"/>
            <a:ext cx="8259762" cy="33675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2000" b="0" i="0" baseline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3BE36-1284-4D06-936D-7531541896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7"/>
          <p:cNvSpPr txBox="1"/>
          <p:nvPr userDrawn="1"/>
        </p:nvSpPr>
        <p:spPr>
          <a:xfrm>
            <a:off x="8604250" y="4659982"/>
            <a:ext cx="215900" cy="21431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20" rIns="45720" spcCol="14288">
            <a:spAutoFit/>
          </a:bodyPr>
          <a:lstStyle/>
          <a:p>
            <a:pPr defTabSz="171452" latinLnBrk="1">
              <a:defRPr/>
            </a:pPr>
            <a:fld id="{66AD174F-BA88-4FE8-83BF-71982406F603}" type="slidenum">
              <a:rPr lang="de-DE" sz="800" b="1">
                <a:solidFill>
                  <a:srgbClr val="FFA678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pPr defTabSz="171452" latinLnBrk="1">
                <a:defRPr/>
              </a:pPr>
              <a:t>‹Nr.›</a:t>
            </a:fld>
            <a:endParaRPr lang="de-DE" sz="800" b="1">
              <a:solidFill>
                <a:srgbClr val="FFA678"/>
              </a:solidFill>
              <a:latin typeface="Arial" charset="0"/>
              <a:ea typeface="Arial" charset="0"/>
              <a:cs typeface="Arial" charset="0"/>
              <a:sym typeface="Dax-Light"/>
            </a:endParaRPr>
          </a:p>
        </p:txBody>
      </p:sp>
      <p:sp>
        <p:nvSpPr>
          <p:cNvPr id="12" name="Titel 8"/>
          <p:cNvSpPr>
            <a:spLocks noGrp="1"/>
          </p:cNvSpPr>
          <p:nvPr>
            <p:ph type="title" hasCustomPrompt="1"/>
          </p:nvPr>
        </p:nvSpPr>
        <p:spPr>
          <a:xfrm>
            <a:off x="457200" y="627534"/>
            <a:ext cx="7067128" cy="432048"/>
          </a:xfrm>
          <a:prstGeom prst="rect">
            <a:avLst/>
          </a:prstGeom>
        </p:spPr>
        <p:txBody>
          <a:bodyPr/>
          <a:lstStyle>
            <a:lvl1pPr algn="l">
              <a:defRPr sz="27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 eingeben</a:t>
            </a:r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8461" y="483766"/>
            <a:ext cx="7055867" cy="431800"/>
          </a:xfrm>
          <a:prstGeom prst="rect">
            <a:avLst/>
          </a:prstGeom>
        </p:spPr>
        <p:txBody>
          <a:bodyPr wrap="square"/>
          <a:lstStyle>
            <a:lvl1pPr>
              <a:buNone/>
              <a:defRPr sz="1200"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UNTERTITEL EINGEBEN</a:t>
            </a:r>
          </a:p>
        </p:txBody>
      </p:sp>
    </p:spTree>
    <p:extLst>
      <p:ext uri="{BB962C8B-B14F-4D97-AF65-F5344CB8AC3E}">
        <p14:creationId xmlns:p14="http://schemas.microsoft.com/office/powerpoint/2010/main" val="94741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7"/>
          <p:cNvSpPr txBox="1"/>
          <p:nvPr userDrawn="1"/>
        </p:nvSpPr>
        <p:spPr>
          <a:xfrm>
            <a:off x="8604250" y="4659982"/>
            <a:ext cx="215900" cy="21431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20" rIns="45720" spcCol="14288">
            <a:spAutoFit/>
          </a:bodyPr>
          <a:lstStyle/>
          <a:p>
            <a:pPr defTabSz="171452" latinLnBrk="1">
              <a:defRPr/>
            </a:pPr>
            <a:fld id="{66AD174F-BA88-4FE8-83BF-71982406F603}" type="slidenum">
              <a:rPr lang="de-DE" sz="800" b="1">
                <a:solidFill>
                  <a:srgbClr val="FFA678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pPr defTabSz="171452" latinLnBrk="1">
                <a:defRPr/>
              </a:pPr>
              <a:t>‹Nr.›</a:t>
            </a:fld>
            <a:endParaRPr lang="de-DE" sz="800" b="1">
              <a:solidFill>
                <a:srgbClr val="FFA678"/>
              </a:solidFill>
              <a:latin typeface="Arial" charset="0"/>
              <a:ea typeface="Arial" charset="0"/>
              <a:cs typeface="Arial" charset="0"/>
              <a:sym typeface="Dax-Light"/>
            </a:endParaRP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563638"/>
            <a:ext cx="7128791" cy="2880172"/>
          </a:xfrm>
          <a:prstGeom prst="rect">
            <a:avLst/>
          </a:prstGeom>
        </p:spPr>
        <p:txBody>
          <a:bodyPr/>
          <a:lstStyle>
            <a:lvl1pPr>
              <a:buNone/>
              <a:defRPr sz="1400" baseline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Hier Text eingeben</a:t>
            </a:r>
          </a:p>
        </p:txBody>
      </p:sp>
      <p:sp>
        <p:nvSpPr>
          <p:cNvPr id="12" name="Titel 8"/>
          <p:cNvSpPr>
            <a:spLocks noGrp="1"/>
          </p:cNvSpPr>
          <p:nvPr>
            <p:ph type="title" hasCustomPrompt="1"/>
          </p:nvPr>
        </p:nvSpPr>
        <p:spPr>
          <a:xfrm>
            <a:off x="457200" y="627534"/>
            <a:ext cx="7067128" cy="432048"/>
          </a:xfrm>
          <a:prstGeom prst="rect">
            <a:avLst/>
          </a:prstGeom>
        </p:spPr>
        <p:txBody>
          <a:bodyPr/>
          <a:lstStyle>
            <a:lvl1pPr algn="l">
              <a:defRPr sz="27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 eingeben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8461" y="483766"/>
            <a:ext cx="7055867" cy="431800"/>
          </a:xfrm>
          <a:prstGeom prst="rect">
            <a:avLst/>
          </a:prstGeom>
        </p:spPr>
        <p:txBody>
          <a:bodyPr wrap="square"/>
          <a:lstStyle>
            <a:lvl1pPr>
              <a:buNone/>
              <a:defRPr sz="1200"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UNTERTITEL EINGEBEN</a:t>
            </a:r>
          </a:p>
        </p:txBody>
      </p:sp>
    </p:spTree>
    <p:extLst>
      <p:ext uri="{BB962C8B-B14F-4D97-AF65-F5344CB8AC3E}">
        <p14:creationId xmlns:p14="http://schemas.microsoft.com/office/powerpoint/2010/main" val="298473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080001" y="4855369"/>
            <a:ext cx="334963" cy="114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37D3D-B050-4D84-B017-7FD9B163D5B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7005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M_Marketing_Lu\M2_Logos\_KlinikRente\KlinikRente_Logo_RGB.png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195486"/>
            <a:ext cx="1056265" cy="393541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81711-ECCB-3A4E-B530-C33843971F2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887" r:id="rId1"/>
    <p:sldLayoutId id="2147496889" r:id="rId2"/>
    <p:sldLayoutId id="2147496866" r:id="rId3"/>
    <p:sldLayoutId id="2147497086" r:id="rId4"/>
    <p:sldLayoutId id="2147497088" r:id="rId5"/>
    <p:sldLayoutId id="2147497089" r:id="rId6"/>
    <p:sldLayoutId id="2147497090" r:id="rId7"/>
    <p:sldLayoutId id="2147497091" r:id="rId8"/>
    <p:sldLayoutId id="2147497092" r:id="rId9"/>
  </p:sldLayoutIdLst>
  <p:transition spd="med"/>
  <p:hf hdr="0"/>
  <p:txStyles>
    <p:titleStyle>
      <a:lvl1pPr algn="ctr" defTabSz="188913" rtl="0" eaLnBrk="0" fontAlgn="base" hangingPunct="0">
        <a:spcBef>
          <a:spcPct val="0"/>
        </a:spcBef>
        <a:spcAft>
          <a:spcPct val="0"/>
        </a:spcAft>
        <a:defRPr sz="1300">
          <a:solidFill>
            <a:srgbClr val="204D9C"/>
          </a:solidFill>
          <a:latin typeface="Arial"/>
          <a:ea typeface="Dax-ExtraBold"/>
          <a:cs typeface="Arial"/>
          <a:sym typeface="Dax-ExtraBold" charset="0"/>
        </a:defRPr>
      </a:lvl1pPr>
      <a:lvl2pPr algn="ctr" defTabSz="188913" rtl="0" eaLnBrk="0" fontAlgn="base" hangingPunct="0">
        <a:spcBef>
          <a:spcPct val="0"/>
        </a:spcBef>
        <a:spcAft>
          <a:spcPct val="0"/>
        </a:spcAft>
        <a:defRPr sz="1300">
          <a:solidFill>
            <a:srgbClr val="204D9C"/>
          </a:solidFill>
          <a:latin typeface="Arial" charset="0"/>
          <a:ea typeface="Dax-ExtraBold"/>
          <a:cs typeface="Arial" charset="0"/>
          <a:sym typeface="Dax-ExtraBold" charset="0"/>
        </a:defRPr>
      </a:lvl2pPr>
      <a:lvl3pPr algn="ctr" defTabSz="188913" rtl="0" eaLnBrk="0" fontAlgn="base" hangingPunct="0">
        <a:spcBef>
          <a:spcPct val="0"/>
        </a:spcBef>
        <a:spcAft>
          <a:spcPct val="0"/>
        </a:spcAft>
        <a:defRPr sz="1300">
          <a:solidFill>
            <a:srgbClr val="204D9C"/>
          </a:solidFill>
          <a:latin typeface="Arial" charset="0"/>
          <a:ea typeface="Dax-ExtraBold"/>
          <a:cs typeface="Arial" charset="0"/>
          <a:sym typeface="Dax-ExtraBold" charset="0"/>
        </a:defRPr>
      </a:lvl3pPr>
      <a:lvl4pPr algn="ctr" defTabSz="188913" rtl="0" eaLnBrk="0" fontAlgn="base" hangingPunct="0">
        <a:spcBef>
          <a:spcPct val="0"/>
        </a:spcBef>
        <a:spcAft>
          <a:spcPct val="0"/>
        </a:spcAft>
        <a:defRPr sz="1300">
          <a:solidFill>
            <a:srgbClr val="204D9C"/>
          </a:solidFill>
          <a:latin typeface="Arial" charset="0"/>
          <a:ea typeface="Dax-ExtraBold"/>
          <a:cs typeface="Arial" charset="0"/>
          <a:sym typeface="Dax-ExtraBold" charset="0"/>
        </a:defRPr>
      </a:lvl4pPr>
      <a:lvl5pPr algn="ctr" defTabSz="188913" rtl="0" eaLnBrk="0" fontAlgn="base" hangingPunct="0">
        <a:spcBef>
          <a:spcPct val="0"/>
        </a:spcBef>
        <a:spcAft>
          <a:spcPct val="0"/>
        </a:spcAft>
        <a:defRPr sz="1300">
          <a:solidFill>
            <a:srgbClr val="204D9C"/>
          </a:solidFill>
          <a:latin typeface="Arial" charset="0"/>
          <a:ea typeface="Dax-ExtraBold"/>
          <a:cs typeface="Arial" charset="0"/>
          <a:sym typeface="Dax-ExtraBold" charset="0"/>
        </a:defRPr>
      </a:lvl5pPr>
      <a:lvl6pPr indent="192006" defTabSz="192006">
        <a:defRPr sz="4500">
          <a:solidFill>
            <a:srgbClr val="204D9C"/>
          </a:solidFill>
          <a:latin typeface="Dax-ExtraBold"/>
          <a:ea typeface="Dax-ExtraBold"/>
          <a:cs typeface="Dax-ExtraBold"/>
          <a:sym typeface="Dax-ExtraBold"/>
        </a:defRPr>
      </a:lvl6pPr>
      <a:lvl7pPr indent="384011" defTabSz="192006">
        <a:defRPr sz="4500">
          <a:solidFill>
            <a:srgbClr val="204D9C"/>
          </a:solidFill>
          <a:latin typeface="Dax-ExtraBold"/>
          <a:ea typeface="Dax-ExtraBold"/>
          <a:cs typeface="Dax-ExtraBold"/>
          <a:sym typeface="Dax-ExtraBold"/>
        </a:defRPr>
      </a:lvl7pPr>
      <a:lvl8pPr indent="576017" defTabSz="192006">
        <a:defRPr sz="4500">
          <a:solidFill>
            <a:srgbClr val="204D9C"/>
          </a:solidFill>
          <a:latin typeface="Dax-ExtraBold"/>
          <a:ea typeface="Dax-ExtraBold"/>
          <a:cs typeface="Dax-ExtraBold"/>
          <a:sym typeface="Dax-ExtraBold"/>
        </a:defRPr>
      </a:lvl8pPr>
      <a:lvl9pPr indent="768022" defTabSz="192006">
        <a:defRPr sz="4500">
          <a:solidFill>
            <a:srgbClr val="204D9C"/>
          </a:solidFill>
          <a:latin typeface="Dax-ExtraBold"/>
          <a:ea typeface="Dax-ExtraBold"/>
          <a:cs typeface="Dax-ExtraBold"/>
          <a:sym typeface="Dax-ExtraBold"/>
        </a:defRPr>
      </a:lvl9pPr>
    </p:titleStyle>
    <p:bodyStyle>
      <a:lvl1pPr marL="376238" indent="-376238" algn="l" defTabSz="188913" rtl="0" eaLnBrk="0" fontAlgn="base" hangingPunct="0">
        <a:spcBef>
          <a:spcPts val="300"/>
        </a:spcBef>
        <a:spcAft>
          <a:spcPct val="0"/>
        </a:spcAft>
        <a:buSzPct val="100000"/>
        <a:buAutoNum type="arabicPeriod"/>
        <a:defRPr sz="1200" b="1">
          <a:solidFill>
            <a:srgbClr val="204D9C"/>
          </a:solidFill>
          <a:latin typeface="Arial"/>
          <a:ea typeface="Dax Bold"/>
          <a:cs typeface="Arial"/>
          <a:sym typeface="Dax Bold" charset="0"/>
        </a:defRPr>
      </a:lvl1pPr>
      <a:lvl2pPr marL="188913" indent="265113" algn="l" defTabSz="188913" rtl="0" eaLnBrk="0" fontAlgn="base" hangingPunct="0">
        <a:spcBef>
          <a:spcPts val="300"/>
        </a:spcBef>
        <a:spcAft>
          <a:spcPct val="0"/>
        </a:spcAft>
        <a:buSzPct val="100000"/>
        <a:defRPr sz="1200" b="1">
          <a:solidFill>
            <a:srgbClr val="204D9C"/>
          </a:solidFill>
          <a:latin typeface="Arial"/>
          <a:ea typeface="Dax Bold"/>
          <a:cs typeface="Arial"/>
          <a:sym typeface="Dax Bold" charset="0"/>
        </a:defRPr>
      </a:lvl2pPr>
      <a:lvl3pPr marL="717550" indent="-333375" algn="l" defTabSz="188913" rtl="0" eaLnBrk="0" fontAlgn="base" hangingPunct="0">
        <a:spcBef>
          <a:spcPts val="300"/>
        </a:spcBef>
        <a:spcAft>
          <a:spcPct val="0"/>
        </a:spcAft>
        <a:buSzPct val="100000"/>
        <a:buChar char="•"/>
        <a:defRPr sz="1200" b="1">
          <a:solidFill>
            <a:srgbClr val="204D9C"/>
          </a:solidFill>
          <a:latin typeface="Arial"/>
          <a:ea typeface="Dax Bold"/>
          <a:cs typeface="Arial"/>
          <a:sym typeface="Dax Bold" charset="0"/>
        </a:defRPr>
      </a:lvl3pPr>
      <a:lvl4pPr marL="976313" indent="-401638" algn="l" defTabSz="188913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1200" b="1">
          <a:solidFill>
            <a:srgbClr val="204D9C"/>
          </a:solidFill>
          <a:latin typeface="Arial"/>
          <a:ea typeface="Dax Bold"/>
          <a:cs typeface="Arial"/>
          <a:sym typeface="Dax Bold" charset="0"/>
        </a:defRPr>
      </a:lvl4pPr>
      <a:lvl5pPr marL="1214438" indent="-446088" algn="l" defTabSz="188913" rtl="0" eaLnBrk="0" fontAlgn="base" hangingPunct="0">
        <a:spcBef>
          <a:spcPts val="300"/>
        </a:spcBef>
        <a:spcAft>
          <a:spcPct val="0"/>
        </a:spcAft>
        <a:buSzPct val="100000"/>
        <a:buChar char="»"/>
        <a:defRPr sz="1200" b="1">
          <a:solidFill>
            <a:srgbClr val="204D9C"/>
          </a:solidFill>
          <a:latin typeface="Arial"/>
          <a:ea typeface="Dax Bold"/>
          <a:cs typeface="Arial"/>
          <a:sym typeface="Dax Bold" charset="0"/>
        </a:defRPr>
      </a:lvl5pPr>
      <a:lvl6pPr marL="1408042" indent="-448013" defTabSz="192006">
        <a:spcBef>
          <a:spcPts val="294"/>
        </a:spcBef>
        <a:buSzPct val="100000"/>
        <a:buChar char="•"/>
        <a:defRPr sz="3500" b="1">
          <a:solidFill>
            <a:srgbClr val="204D9C"/>
          </a:solidFill>
          <a:latin typeface="Dax Bold"/>
          <a:ea typeface="Dax Bold"/>
          <a:cs typeface="Dax Bold"/>
          <a:sym typeface="Dax Bold"/>
        </a:defRPr>
      </a:lvl6pPr>
      <a:lvl7pPr marL="1600047" indent="-448013" defTabSz="192006">
        <a:spcBef>
          <a:spcPts val="294"/>
        </a:spcBef>
        <a:buSzPct val="100000"/>
        <a:buChar char="•"/>
        <a:defRPr sz="3500" b="1">
          <a:solidFill>
            <a:srgbClr val="204D9C"/>
          </a:solidFill>
          <a:latin typeface="Dax Bold"/>
          <a:ea typeface="Dax Bold"/>
          <a:cs typeface="Dax Bold"/>
          <a:sym typeface="Dax Bold"/>
        </a:defRPr>
      </a:lvl7pPr>
      <a:lvl8pPr marL="1792053" indent="-448013" defTabSz="192006">
        <a:spcBef>
          <a:spcPts val="294"/>
        </a:spcBef>
        <a:buSzPct val="100000"/>
        <a:buChar char="•"/>
        <a:defRPr sz="3500" b="1">
          <a:solidFill>
            <a:srgbClr val="204D9C"/>
          </a:solidFill>
          <a:latin typeface="Dax Bold"/>
          <a:ea typeface="Dax Bold"/>
          <a:cs typeface="Dax Bold"/>
          <a:sym typeface="Dax Bold"/>
        </a:defRPr>
      </a:lvl8pPr>
      <a:lvl9pPr marL="1984058" indent="-448013" defTabSz="192006">
        <a:spcBef>
          <a:spcPts val="294"/>
        </a:spcBef>
        <a:buSzPct val="100000"/>
        <a:buChar char="•"/>
        <a:defRPr sz="3500" b="1">
          <a:solidFill>
            <a:srgbClr val="204D9C"/>
          </a:solidFill>
          <a:latin typeface="Dax Bold"/>
          <a:ea typeface="Dax Bold"/>
          <a:cs typeface="Dax Bold"/>
          <a:sym typeface="Dax Bold"/>
        </a:defRPr>
      </a:lvl9pPr>
    </p:bodyStyle>
    <p:otherStyle>
      <a:lvl1pPr algn="r" defTabSz="192006">
        <a:defRPr sz="1300" b="1">
          <a:solidFill>
            <a:schemeClr val="tx1"/>
          </a:solidFill>
          <a:latin typeface="+mn-lt"/>
          <a:ea typeface="+mn-ea"/>
          <a:cs typeface="+mn-cs"/>
          <a:sym typeface="Dax Bold"/>
        </a:defRPr>
      </a:lvl1pPr>
      <a:lvl2pPr indent="192006" algn="r" defTabSz="192006">
        <a:defRPr sz="1300" b="1">
          <a:solidFill>
            <a:schemeClr val="tx1"/>
          </a:solidFill>
          <a:latin typeface="+mn-lt"/>
          <a:ea typeface="+mn-ea"/>
          <a:cs typeface="+mn-cs"/>
          <a:sym typeface="Dax Bold"/>
        </a:defRPr>
      </a:lvl2pPr>
      <a:lvl3pPr indent="384011" algn="r" defTabSz="192006">
        <a:defRPr sz="1300" b="1">
          <a:solidFill>
            <a:schemeClr val="tx1"/>
          </a:solidFill>
          <a:latin typeface="+mn-lt"/>
          <a:ea typeface="+mn-ea"/>
          <a:cs typeface="+mn-cs"/>
          <a:sym typeface="Dax Bold"/>
        </a:defRPr>
      </a:lvl3pPr>
      <a:lvl4pPr indent="576017" algn="r" defTabSz="192006">
        <a:defRPr sz="1300" b="1">
          <a:solidFill>
            <a:schemeClr val="tx1"/>
          </a:solidFill>
          <a:latin typeface="+mn-lt"/>
          <a:ea typeface="+mn-ea"/>
          <a:cs typeface="+mn-cs"/>
          <a:sym typeface="Dax Bold"/>
        </a:defRPr>
      </a:lvl4pPr>
      <a:lvl5pPr indent="768022" algn="r" defTabSz="192006">
        <a:defRPr sz="1300" b="1">
          <a:solidFill>
            <a:schemeClr val="tx1"/>
          </a:solidFill>
          <a:latin typeface="+mn-lt"/>
          <a:ea typeface="+mn-ea"/>
          <a:cs typeface="+mn-cs"/>
          <a:sym typeface="Dax Bold"/>
        </a:defRPr>
      </a:lvl5pPr>
      <a:lvl6pPr algn="r" defTabSz="192006">
        <a:defRPr sz="1300" b="1">
          <a:solidFill>
            <a:schemeClr val="tx1"/>
          </a:solidFill>
          <a:latin typeface="+mn-lt"/>
          <a:ea typeface="+mn-ea"/>
          <a:cs typeface="+mn-cs"/>
          <a:sym typeface="Dax Bold"/>
        </a:defRPr>
      </a:lvl6pPr>
      <a:lvl7pPr algn="r" defTabSz="192006">
        <a:defRPr sz="1300" b="1">
          <a:solidFill>
            <a:schemeClr val="tx1"/>
          </a:solidFill>
          <a:latin typeface="+mn-lt"/>
          <a:ea typeface="+mn-ea"/>
          <a:cs typeface="+mn-cs"/>
          <a:sym typeface="Dax Bold"/>
        </a:defRPr>
      </a:lvl7pPr>
      <a:lvl8pPr algn="r" defTabSz="192006">
        <a:defRPr sz="1300" b="1">
          <a:solidFill>
            <a:schemeClr val="tx1"/>
          </a:solidFill>
          <a:latin typeface="+mn-lt"/>
          <a:ea typeface="+mn-ea"/>
          <a:cs typeface="+mn-cs"/>
          <a:sym typeface="Dax Bold"/>
        </a:defRPr>
      </a:lvl8pPr>
      <a:lvl9pPr algn="r" defTabSz="192006">
        <a:defRPr sz="1300" b="1">
          <a:solidFill>
            <a:schemeClr val="tx1"/>
          </a:solidFill>
          <a:latin typeface="+mn-lt"/>
          <a:ea typeface="+mn-ea"/>
          <a:cs typeface="+mn-cs"/>
          <a:sym typeface="Dax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146"/>
          <p:cNvSpPr>
            <a:spLocks noChangeArrowheads="1"/>
          </p:cNvSpPr>
          <p:nvPr/>
        </p:nvSpPr>
        <p:spPr bwMode="auto">
          <a:xfrm>
            <a:off x="539552" y="1491630"/>
            <a:ext cx="8675688" cy="380873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19050" tIns="19050" rIns="19050" bIns="19050">
            <a:spAutoFit/>
          </a:bodyPr>
          <a:lstStyle/>
          <a:p>
            <a:pPr marL="342900" indent="-342900" defTabSz="171450">
              <a:lnSpc>
                <a:spcPct val="150000"/>
              </a:lnSpc>
              <a:buClr>
                <a:srgbClr val="63666A"/>
              </a:buClr>
              <a:buSzPct val="90000"/>
            </a:pP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Liebe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Kolleginnen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und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Kollegen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,</a:t>
            </a:r>
          </a:p>
          <a:p>
            <a:pPr marL="342900" indent="-342900" defTabSz="171450">
              <a:lnSpc>
                <a:spcPct val="150000"/>
              </a:lnSpc>
              <a:buClr>
                <a:srgbClr val="63666A"/>
              </a:buClr>
              <a:buSzPct val="90000"/>
            </a:pP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im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Folgenden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finden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Sie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eine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Foliensammlung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, um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Ärztinnen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und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Ärzte</a:t>
            </a:r>
            <a:endParaRPr lang="en-US" altLang="en-US" sz="1400" dirty="0">
              <a:solidFill>
                <a:srgbClr val="63666A"/>
              </a:solidFill>
              <a:latin typeface="Arial" charset="0"/>
              <a:ea typeface="Arial" charset="0"/>
              <a:cs typeface="Arial" charset="0"/>
              <a:sym typeface="Wingdings" pitchFamily="2" charset="2"/>
            </a:endParaRPr>
          </a:p>
          <a:p>
            <a:pPr marL="342900" indent="-342900" defTabSz="171450">
              <a:lnSpc>
                <a:spcPct val="150000"/>
              </a:lnSpc>
              <a:buClr>
                <a:srgbClr val="63666A"/>
              </a:buClr>
              <a:buSzPct val="90000"/>
            </a:pP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von der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Notwendigkeit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zur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Altersvorsorgung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, von der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bAV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als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Durchführungsweg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, </a:t>
            </a:r>
          </a:p>
          <a:p>
            <a:pPr marL="342900" indent="-342900" defTabSz="171450">
              <a:lnSpc>
                <a:spcPct val="150000"/>
              </a:lnSpc>
              <a:buClr>
                <a:srgbClr val="63666A"/>
              </a:buClr>
              <a:buSzPct val="90000"/>
            </a:pP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von KlinikRente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als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Produkt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und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Ihnen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als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Berater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zu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überzeugen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. </a:t>
            </a:r>
          </a:p>
          <a:p>
            <a:pPr marL="342900" indent="-342900" defTabSz="171450">
              <a:lnSpc>
                <a:spcPct val="150000"/>
              </a:lnSpc>
              <a:buClr>
                <a:srgbClr val="63666A"/>
              </a:buClr>
              <a:buSzPct val="90000"/>
            </a:pP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Bitte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wählen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Sie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die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für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Ihren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Vortrag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/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Gespräch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relevanten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Folien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aus.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</a:p>
          <a:p>
            <a:pPr marL="342900" indent="-342900" defTabSz="171450">
              <a:lnSpc>
                <a:spcPct val="150000"/>
              </a:lnSpc>
              <a:buClr>
                <a:srgbClr val="63666A"/>
              </a:buClr>
              <a:buSzPct val="90000"/>
            </a:pP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Die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Fußzeile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können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Sie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über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den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Folienmaster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verändern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. </a:t>
            </a:r>
          </a:p>
          <a:p>
            <a:pPr marL="342900" indent="-342900" defTabSz="171450">
              <a:lnSpc>
                <a:spcPct val="150000"/>
              </a:lnSpc>
              <a:buClr>
                <a:srgbClr val="63666A"/>
              </a:buClr>
              <a:buSzPct val="90000"/>
            </a:pP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Wir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wünschen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Ihnen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viel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Erfolg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.</a:t>
            </a:r>
          </a:p>
          <a:p>
            <a:pPr marL="342900" indent="-342900" defTabSz="171450">
              <a:lnSpc>
                <a:spcPct val="150000"/>
              </a:lnSpc>
              <a:buClr>
                <a:srgbClr val="63666A"/>
              </a:buClr>
              <a:buSzPct val="90000"/>
            </a:pPr>
            <a:endParaRPr lang="en-US" altLang="en-US" sz="1400" dirty="0">
              <a:solidFill>
                <a:srgbClr val="63666A"/>
              </a:solidFill>
              <a:latin typeface="Arial" charset="0"/>
              <a:ea typeface="Arial" charset="0"/>
              <a:cs typeface="Arial" charset="0"/>
              <a:sym typeface="Wingdings" pitchFamily="2" charset="2"/>
            </a:endParaRPr>
          </a:p>
          <a:p>
            <a:pPr marL="342900" indent="-342900" defTabSz="171450">
              <a:lnSpc>
                <a:spcPct val="150000"/>
              </a:lnSpc>
              <a:buClr>
                <a:srgbClr val="63666A"/>
              </a:buClr>
              <a:buSzPct val="90000"/>
            </a:pP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Köln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im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 smtClean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Januar</a:t>
            </a:r>
            <a:r>
              <a:rPr lang="en-US" altLang="en-US" sz="1400" dirty="0" smtClean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2020 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				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Ihr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KlinikRente-Team </a:t>
            </a:r>
          </a:p>
          <a:p>
            <a:pPr marL="342900" indent="-342900" defTabSz="171450">
              <a:lnSpc>
                <a:spcPct val="200000"/>
              </a:lnSpc>
              <a:buClr>
                <a:srgbClr val="63666A"/>
              </a:buClr>
              <a:buSzPct val="90000"/>
            </a:pP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b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</a:br>
            <a:endParaRPr lang="en-US" altLang="en-US" sz="1400" dirty="0">
              <a:solidFill>
                <a:srgbClr val="63666A"/>
              </a:solidFill>
              <a:latin typeface="Arial" charset="0"/>
              <a:ea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5314" y="560389"/>
            <a:ext cx="8688686" cy="499194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de-DE" sz="2800" dirty="0">
                <a:solidFill>
                  <a:srgbClr val="141892"/>
                </a:solidFill>
                <a:latin typeface="Arial" charset="0"/>
                <a:ea typeface="Arial" charset="0"/>
                <a:cs typeface="Arial" charset="0"/>
              </a:rPr>
              <a:t>Folienauswahl für Ärztinnen und Ärzte</a:t>
            </a:r>
            <a:endParaRPr lang="en-US" sz="2800" dirty="0">
              <a:solidFill>
                <a:srgbClr val="14189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feld 7"/>
          <p:cNvSpPr txBox="1"/>
          <p:nvPr/>
        </p:nvSpPr>
        <p:spPr>
          <a:xfrm>
            <a:off x="8604448" y="4731990"/>
            <a:ext cx="215826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20" rIns="45720" spcCol="14288">
            <a:spAutoFit/>
          </a:bodyPr>
          <a:lstStyle/>
          <a:p>
            <a:pPr defTabSz="171452" latinLnBrk="1">
              <a:defRPr/>
            </a:pPr>
            <a:fld id="{DDA111BB-DB79-A342-A16B-AE8E70C71C20}" type="slidenum">
              <a:rPr lang="de-DE" sz="800" b="1" smtClean="0">
                <a:solidFill>
                  <a:srgbClr val="FFA678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pPr defTabSz="171452" latinLnBrk="1">
                <a:defRPr/>
              </a:pPr>
              <a:t>1</a:t>
            </a:fld>
            <a:endParaRPr lang="de-DE" sz="800" b="1" dirty="0">
              <a:solidFill>
                <a:srgbClr val="FFA678"/>
              </a:solidFill>
              <a:latin typeface="Arial" charset="0"/>
              <a:ea typeface="Arial" charset="0"/>
              <a:cs typeface="Arial" charset="0"/>
              <a:sym typeface="Dax-Light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90538" y="379413"/>
            <a:ext cx="5196850" cy="352425"/>
          </a:xfrm>
          <a:prstGeom prst="rect">
            <a:avLst/>
          </a:prstGeom>
        </p:spPr>
        <p:txBody>
          <a:bodyPr lIns="27856" tIns="13928" rIns="27856" bIns="13928"/>
          <a:lstStyle>
            <a:lvl1pPr marL="0" indent="0" algn="ctr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None/>
              <a:defRPr sz="1000" b="1" i="0">
                <a:solidFill>
                  <a:schemeClr val="tx1"/>
                </a:solidFill>
                <a:latin typeface="Source Sans Pro ExtraLight" charset="0"/>
                <a:ea typeface="Source Sans Pro ExtraLight" charset="0"/>
                <a:cs typeface="Source Sans Pro ExtraLight" charset="0"/>
                <a:sym typeface="Dax Bold" charset="0"/>
              </a:defRPr>
            </a:lvl1pPr>
            <a:lvl2pPr marL="190500" indent="266700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2pPr>
            <a:lvl3pPr marL="719138" indent="-334963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•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3pPr>
            <a:lvl4pPr marL="977900" indent="-403225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4pPr>
            <a:lvl5pPr marL="1216025" indent="-447675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»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5pPr>
            <a:lvl6pPr marL="1408176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6pPr>
            <a:lvl7pPr marL="1600200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7pPr>
            <a:lvl8pPr marL="1792224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8pPr>
            <a:lvl9pPr marL="1984248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9pPr>
          </a:lstStyle>
          <a:p>
            <a:pPr algn="l">
              <a:defRPr/>
            </a:pPr>
            <a:r>
              <a:rPr lang="en-US" sz="12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UNTERLAGEN FÜR </a:t>
            </a:r>
            <a:r>
              <a:rPr lang="en-US" sz="1200" dirty="0" smtClean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KLINIKRENTE-VERTRIEBSPARTNER</a:t>
            </a:r>
            <a:endParaRPr lang="en-US" sz="1200" dirty="0">
              <a:solidFill>
                <a:srgbClr val="63666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6217893" y="184218"/>
            <a:ext cx="2926107" cy="390389"/>
          </a:xfrm>
          <a:prstGeom prst="rect">
            <a:avLst/>
          </a:prstGeom>
          <a:solidFill>
            <a:srgbClr val="FFFFFF"/>
          </a:solidFill>
          <a:ln w="635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121919" tIns="121919" rIns="121919" bIns="121919">
            <a:spAutoFit/>
          </a:bodyPr>
          <a:lstStyle/>
          <a:p>
            <a:pPr defTabSz="457200" latinLnBrk="1">
              <a:defRPr/>
            </a:pPr>
            <a:endParaRPr lang="en-US" sz="4800">
              <a:solidFill>
                <a:srgbClr val="000000"/>
              </a:solidFill>
              <a:latin typeface="Dax-Light"/>
              <a:ea typeface="Dax-Light"/>
              <a:cs typeface="Dax-Light"/>
              <a:sym typeface="Dax-Light"/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 rot="2700000">
            <a:off x="6558330" y="612920"/>
            <a:ext cx="3434101" cy="523220"/>
          </a:xfrm>
          <a:prstGeom prst="rect">
            <a:avLst/>
          </a:prstGeom>
          <a:solidFill>
            <a:srgbClr val="FFA6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de-DE" altLang="en-US" sz="1400" b="1" dirty="0">
                <a:solidFill>
                  <a:schemeClr val="bg1"/>
                </a:solidFill>
              </a:rPr>
              <a:t>INFORMATION FÜR VP</a:t>
            </a:r>
          </a:p>
          <a:p>
            <a:pPr algn="ctr"/>
            <a:r>
              <a:rPr lang="de-DE" altLang="en-US" sz="1400" b="1" dirty="0">
                <a:solidFill>
                  <a:schemeClr val="bg1"/>
                </a:solidFill>
              </a:rPr>
              <a:t>KEINE FOLIE</a:t>
            </a:r>
          </a:p>
        </p:txBody>
      </p:sp>
    </p:spTree>
    <p:extLst>
      <p:ext uri="{BB962C8B-B14F-4D97-AF65-F5344CB8AC3E}">
        <p14:creationId xmlns:p14="http://schemas.microsoft.com/office/powerpoint/2010/main" val="3632598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7"/>
          <p:cNvSpPr txBox="1"/>
          <p:nvPr/>
        </p:nvSpPr>
        <p:spPr>
          <a:xfrm>
            <a:off x="8604448" y="4731990"/>
            <a:ext cx="215826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20" rIns="45720" spcCol="14288">
            <a:spAutoFit/>
          </a:bodyPr>
          <a:lstStyle/>
          <a:p>
            <a:pPr defTabSz="171452" latinLnBrk="1">
              <a:defRPr/>
            </a:pPr>
            <a:fld id="{DDA111BB-DB79-A342-A16B-AE8E70C71C20}" type="slidenum">
              <a:rPr lang="de-DE" sz="800" b="1" smtClean="0">
                <a:solidFill>
                  <a:srgbClr val="FFA678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pPr defTabSz="171452" latinLnBrk="1">
                <a:defRPr/>
              </a:pPr>
              <a:t>10</a:t>
            </a:fld>
            <a:endParaRPr lang="de-DE" sz="800" b="1" dirty="0">
              <a:solidFill>
                <a:srgbClr val="FFA678"/>
              </a:solidFill>
              <a:latin typeface="Arial" charset="0"/>
              <a:ea typeface="Arial" charset="0"/>
              <a:cs typeface="Arial" charset="0"/>
              <a:sym typeface="Dax-Ligh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white">
          <a:xfrm>
            <a:off x="759768" y="1685646"/>
            <a:ext cx="7772400" cy="50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2959100" algn="l"/>
                <a:tab pos="4949825" algn="l"/>
              </a:tabLst>
            </a:pPr>
            <a:endParaRPr kumimoji="0" lang="de-DE" sz="1400" b="0" i="0" dirty="0">
              <a:solidFill>
                <a:srgbClr val="FF7E27"/>
              </a:solidFill>
            </a:endParaRPr>
          </a:p>
        </p:txBody>
      </p:sp>
      <p:sp>
        <p:nvSpPr>
          <p:cNvPr id="10" name="Rechteck 1"/>
          <p:cNvSpPr>
            <a:spLocks noChangeArrowheads="1"/>
          </p:cNvSpPr>
          <p:nvPr/>
        </p:nvSpPr>
        <p:spPr bwMode="auto">
          <a:xfrm>
            <a:off x="482576" y="915561"/>
            <a:ext cx="6105648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dirty="0">
                <a:latin typeface="Arial" charset="0"/>
                <a:ea typeface="Arial" charset="0"/>
                <a:cs typeface="Arial" charset="0"/>
              </a:rPr>
              <a:t>„Die Ärzteversicherung ist  – mit all ihren Vorteilen gegenüber der gesetzlichen Rentenversicherung – auch eine Altersvorsorge der 1. Säule. </a:t>
            </a:r>
            <a:br>
              <a:rPr lang="de-DE" sz="2000" dirty="0">
                <a:latin typeface="Arial" charset="0"/>
                <a:ea typeface="Arial" charset="0"/>
                <a:cs typeface="Arial" charset="0"/>
              </a:rPr>
            </a:br>
            <a:r>
              <a:rPr lang="de-DE" sz="2000" b="1" u="sng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Man kann heute nicht mehr damit rechnen, dass sie ausreicht, um das Alter in 15 oder 20 Jahren oder darüber hinaus vollends abzusichern. </a:t>
            </a:r>
            <a:r>
              <a:rPr lang="de-DE" sz="2000" dirty="0">
                <a:latin typeface="Arial" charset="0"/>
                <a:ea typeface="Arial" charset="0"/>
                <a:cs typeface="Arial" charset="0"/>
              </a:rPr>
              <a:t>Deshalb sollte man sich auf jeden Fall jetzt Gedanken machen, wie und in welcher Weise man eine solche Altersvorsorge ergänzen muss.</a:t>
            </a:r>
            <a:r>
              <a:rPr lang="de-DE" altLang="de-DE" sz="20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de-DE" sz="20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de-DE" sz="2000" dirty="0"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r>
              <a:rPr lang="de-DE" sz="1400" b="1" i="1" dirty="0">
                <a:latin typeface="Arial" charset="0"/>
                <a:ea typeface="Arial" charset="0"/>
                <a:cs typeface="Arial" charset="0"/>
              </a:rPr>
              <a:t>Dr. Hans-Albert </a:t>
            </a:r>
            <a:r>
              <a:rPr lang="de-DE" sz="1400" b="1" i="1" dirty="0" err="1">
                <a:latin typeface="Arial" charset="0"/>
                <a:ea typeface="Arial" charset="0"/>
                <a:cs typeface="Arial" charset="0"/>
              </a:rPr>
              <a:t>Gehle</a:t>
            </a:r>
            <a:r>
              <a:rPr lang="de-DE" sz="1400" b="1" i="1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de-DE" sz="1400" i="1" dirty="0">
                <a:latin typeface="Arial" charset="0"/>
                <a:ea typeface="Arial" charset="0"/>
                <a:cs typeface="Arial" charset="0"/>
              </a:rPr>
              <a:t>Vorsitzender des Arbeitskreises Ärzteversorgung im Marburger </a:t>
            </a:r>
            <a:r>
              <a:rPr lang="de-DE" sz="1400" i="1" dirty="0" smtClean="0">
                <a:latin typeface="Arial" charset="0"/>
                <a:ea typeface="Arial" charset="0"/>
                <a:cs typeface="Arial" charset="0"/>
              </a:rPr>
              <a:t>Bund </a:t>
            </a:r>
            <a:r>
              <a:rPr lang="de-DE" sz="1400" dirty="0"/>
              <a:t>–</a:t>
            </a:r>
            <a:endParaRPr lang="de-DE" sz="1400" dirty="0">
              <a:latin typeface="Arial" charset="0"/>
              <a:ea typeface="Arial" charset="0"/>
              <a:cs typeface="Arial" charset="0"/>
            </a:endParaRPr>
          </a:p>
          <a:p>
            <a:r>
              <a:rPr lang="de-DE" sz="1400" i="1" dirty="0">
                <a:latin typeface="Arial" charset="0"/>
                <a:ea typeface="Arial" charset="0"/>
                <a:cs typeface="Arial" charset="0"/>
              </a:rPr>
              <a:t>Marburger Bund Zeitung vom 25. Januar 2013 </a:t>
            </a:r>
          </a:p>
        </p:txBody>
      </p:sp>
    </p:spTree>
    <p:extLst>
      <p:ext uri="{BB962C8B-B14F-4D97-AF65-F5344CB8AC3E}">
        <p14:creationId xmlns:p14="http://schemas.microsoft.com/office/powerpoint/2010/main" val="14219264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146"/>
          <p:cNvSpPr>
            <a:spLocks noChangeArrowheads="1"/>
          </p:cNvSpPr>
          <p:nvPr/>
        </p:nvSpPr>
        <p:spPr bwMode="auto">
          <a:xfrm>
            <a:off x="504825" y="1514475"/>
            <a:ext cx="8675688" cy="133113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19050" tIns="19050" rIns="19050" bIns="19050">
            <a:spAutoFit/>
          </a:bodyPr>
          <a:lstStyle/>
          <a:p>
            <a:pPr marL="342900" indent="-342900" defTabSz="171450">
              <a:lnSpc>
                <a:spcPct val="200000"/>
              </a:lnSpc>
              <a:buClr>
                <a:srgbClr val="313231"/>
              </a:buClr>
              <a:buSzPct val="100000"/>
              <a:buAutoNum type="arabicPeriod"/>
            </a:pP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Warum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betreiben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immer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mehr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Ärztinnen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&amp;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Ärzte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zusätzliche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Altersversorgung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?</a:t>
            </a:r>
          </a:p>
          <a:p>
            <a:pPr marL="342900" indent="-342900" defTabSz="171450">
              <a:lnSpc>
                <a:spcPct val="200000"/>
              </a:lnSpc>
              <a:buClr>
                <a:srgbClr val="313231"/>
              </a:buClr>
              <a:buSzPct val="100000"/>
              <a:buAutoNum type="arabicPeriod"/>
            </a:pP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Welche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Vorteile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bietet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die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Altersvorsorge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über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den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Betrieb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?</a:t>
            </a:r>
          </a:p>
          <a:p>
            <a:pPr marL="342900" indent="-342900" defTabSz="171450">
              <a:lnSpc>
                <a:spcPct val="200000"/>
              </a:lnSpc>
              <a:buClr>
                <a:srgbClr val="313231"/>
              </a:buClr>
              <a:buSzPct val="100000"/>
              <a:buFont typeface="Avenir Roman" charset="0"/>
              <a:buAutoNum type="arabicPeriod"/>
            </a:pP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Welche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besonderen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Vorteile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bietet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das </a:t>
            </a:r>
            <a:r>
              <a:rPr lang="en-US" altLang="en-US" sz="1400" dirty="0" smtClean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KlinikRente </a:t>
            </a:r>
            <a:r>
              <a:rPr lang="en-US" altLang="en-US" sz="1400" dirty="0" err="1" smtClean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Versorgungswerk</a:t>
            </a:r>
            <a:r>
              <a:rPr lang="en-US" altLang="en-US" sz="1400" dirty="0" smtClean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?</a:t>
            </a:r>
            <a:endParaRPr lang="en-US" altLang="en-US" sz="1400" dirty="0">
              <a:solidFill>
                <a:srgbClr val="63666A"/>
              </a:solidFill>
              <a:latin typeface="Arial" charset="0"/>
              <a:ea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14" name="Textfeld 7"/>
          <p:cNvSpPr txBox="1"/>
          <p:nvPr/>
        </p:nvSpPr>
        <p:spPr>
          <a:xfrm>
            <a:off x="8604448" y="4731990"/>
            <a:ext cx="215826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20" rIns="45720" spcCol="14288">
            <a:spAutoFit/>
          </a:bodyPr>
          <a:lstStyle/>
          <a:p>
            <a:pPr defTabSz="171452" latinLnBrk="1">
              <a:defRPr/>
            </a:pPr>
            <a:fld id="{DDA111BB-DB79-A342-A16B-AE8E70C71C20}" type="slidenum">
              <a:rPr lang="de-DE" sz="800" b="1" smtClean="0">
                <a:solidFill>
                  <a:srgbClr val="FFA678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pPr defTabSz="171452" latinLnBrk="1">
                <a:defRPr/>
              </a:pPr>
              <a:t>11</a:t>
            </a:fld>
            <a:endParaRPr lang="de-DE" sz="800" b="1" dirty="0">
              <a:solidFill>
                <a:srgbClr val="FFA678"/>
              </a:solidFill>
              <a:latin typeface="Arial" charset="0"/>
              <a:ea typeface="Arial" charset="0"/>
              <a:cs typeface="Arial" charset="0"/>
              <a:sym typeface="Dax-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5314" y="560389"/>
            <a:ext cx="7285038" cy="499194"/>
          </a:xfrm>
          <a:prstGeom prst="rect">
            <a:avLst/>
          </a:prstGeom>
        </p:spPr>
        <p:txBody>
          <a:bodyPr vert="horz" wrap="square" lIns="74297" tIns="37149" rIns="74297" bIns="371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889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-90" normalizeH="0" baseline="0" noProof="0">
                <a:ln>
                  <a:noFill/>
                </a:ln>
                <a:solidFill>
                  <a:srgbClr val="14189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Dax-ExtraBold" charset="0"/>
              </a:rPr>
              <a:t>Agenda</a:t>
            </a:r>
            <a:endParaRPr kumimoji="0" lang="en-US" sz="2800" b="1" i="0" u="none" strike="noStrike" kern="0" cap="none" spc="-90" normalizeH="0" baseline="0" noProof="0" dirty="0">
              <a:ln>
                <a:noFill/>
              </a:ln>
              <a:solidFill>
                <a:srgbClr val="141892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Dax-ExtraBol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233" y="2355726"/>
            <a:ext cx="6937375" cy="1800000"/>
          </a:xfrm>
          <a:prstGeom prst="rect">
            <a:avLst/>
          </a:prstGeom>
          <a:solidFill>
            <a:srgbClr val="FFFFFF">
              <a:alpha val="44000"/>
            </a:srgbClr>
          </a:solidFill>
          <a:ln w="635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121919" tIns="121919" rIns="121919" bIns="121919">
            <a:spAutoFit/>
          </a:bodyPr>
          <a:lstStyle/>
          <a:p>
            <a:pPr defTabSz="457200" latinLnBrk="1">
              <a:defRPr/>
            </a:pPr>
            <a:endParaRPr lang="de-DE" sz="480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Dax-Light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825" y="1347613"/>
            <a:ext cx="6875487" cy="611969"/>
          </a:xfrm>
          <a:prstGeom prst="rect">
            <a:avLst/>
          </a:prstGeom>
          <a:solidFill>
            <a:srgbClr val="FFFFFF">
              <a:alpha val="44000"/>
            </a:srgbClr>
          </a:solidFill>
          <a:ln w="635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121919" tIns="121919" rIns="121919" bIns="121919">
            <a:spAutoFit/>
          </a:bodyPr>
          <a:lstStyle/>
          <a:p>
            <a:pPr defTabSz="457200" latinLnBrk="1">
              <a:defRPr/>
            </a:pPr>
            <a:endParaRPr lang="de-DE" sz="480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Dax-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300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43608" y="2643758"/>
            <a:ext cx="7056784" cy="1008112"/>
          </a:xfrm>
          <a:prstGeom prst="rect">
            <a:avLst/>
          </a:prstGeom>
          <a:solidFill>
            <a:srgbClr val="FFEE9E"/>
          </a:solidFill>
          <a:ln w="635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ax-Light"/>
              <a:ea typeface="Dax-Light"/>
              <a:cs typeface="Dax-Light"/>
              <a:sym typeface="Dax-Ligh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43608" y="1491630"/>
            <a:ext cx="7056784" cy="1008112"/>
          </a:xfrm>
          <a:prstGeom prst="rect">
            <a:avLst/>
          </a:prstGeom>
          <a:solidFill>
            <a:srgbClr val="FFF6CE"/>
          </a:solidFill>
          <a:ln w="635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ax-Light"/>
              <a:ea typeface="Dax-Light"/>
              <a:cs typeface="Dax-Light"/>
              <a:sym typeface="Dax-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3608" y="3867894"/>
            <a:ext cx="7056784" cy="1008112"/>
          </a:xfrm>
          <a:prstGeom prst="rect">
            <a:avLst/>
          </a:prstGeom>
          <a:solidFill>
            <a:srgbClr val="FFE56E"/>
          </a:solidFill>
          <a:ln w="635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ax-Light"/>
              <a:ea typeface="Dax-Light"/>
              <a:cs typeface="Dax-Light"/>
              <a:sym typeface="Dax-Light"/>
            </a:endParaRPr>
          </a:p>
        </p:txBody>
      </p:sp>
      <p:sp>
        <p:nvSpPr>
          <p:cNvPr id="14" name="Textfeld 7"/>
          <p:cNvSpPr txBox="1"/>
          <p:nvPr/>
        </p:nvSpPr>
        <p:spPr>
          <a:xfrm>
            <a:off x="8604448" y="4731990"/>
            <a:ext cx="215826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20" rIns="45720" spcCol="14288">
            <a:spAutoFit/>
          </a:bodyPr>
          <a:lstStyle/>
          <a:p>
            <a:pPr defTabSz="171452" latinLnBrk="1">
              <a:defRPr/>
            </a:pPr>
            <a:fld id="{DDA111BB-DB79-A342-A16B-AE8E70C71C20}" type="slidenum">
              <a:rPr lang="de-DE" sz="800" b="1" smtClean="0">
                <a:solidFill>
                  <a:srgbClr val="FFA678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pPr defTabSz="171452" latinLnBrk="1">
                <a:defRPr/>
              </a:pPr>
              <a:t>12</a:t>
            </a:fld>
            <a:endParaRPr lang="de-DE" sz="800" b="1" dirty="0">
              <a:solidFill>
                <a:srgbClr val="FFA678"/>
              </a:solidFill>
              <a:latin typeface="Arial" charset="0"/>
              <a:ea typeface="Arial" charset="0"/>
              <a:cs typeface="Arial" charset="0"/>
              <a:sym typeface="Dax-Light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90538" y="379413"/>
            <a:ext cx="7321822" cy="352425"/>
          </a:xfrm>
          <a:prstGeom prst="rect">
            <a:avLst/>
          </a:prstGeom>
        </p:spPr>
        <p:txBody>
          <a:bodyPr lIns="27856" tIns="13928" rIns="27856" bIns="13928"/>
          <a:lstStyle>
            <a:lvl1pPr marL="0" indent="0" algn="ctr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None/>
              <a:defRPr sz="1000" b="1" i="0">
                <a:solidFill>
                  <a:schemeClr val="tx1"/>
                </a:solidFill>
                <a:latin typeface="Source Sans Pro ExtraLight" charset="0"/>
                <a:ea typeface="Source Sans Pro ExtraLight" charset="0"/>
                <a:cs typeface="Source Sans Pro ExtraLight" charset="0"/>
                <a:sym typeface="Dax Bold" charset="0"/>
              </a:defRPr>
            </a:lvl1pPr>
            <a:lvl2pPr marL="190500" indent="266700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2pPr>
            <a:lvl3pPr marL="719138" indent="-334963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•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3pPr>
            <a:lvl4pPr marL="977900" indent="-403225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4pPr>
            <a:lvl5pPr marL="1216025" indent="-447675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»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5pPr>
            <a:lvl6pPr marL="1408176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6pPr>
            <a:lvl7pPr marL="1600200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7pPr>
            <a:lvl8pPr marL="1792224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8pPr>
            <a:lvl9pPr marL="1984248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9pPr>
          </a:lstStyle>
          <a:p>
            <a:pPr algn="l">
              <a:defRPr/>
            </a:pPr>
            <a:r>
              <a:rPr lang="en-US" sz="12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WELCHE VORTEILE BIETET DIE ALTERSVORSORGE ÜBER DEN BETRIEB?</a:t>
            </a:r>
          </a:p>
        </p:txBody>
      </p:sp>
      <p:sp>
        <p:nvSpPr>
          <p:cNvPr id="16" name="Title 4"/>
          <p:cNvSpPr txBox="1">
            <a:spLocks/>
          </p:cNvSpPr>
          <p:nvPr/>
        </p:nvSpPr>
        <p:spPr bwMode="auto">
          <a:xfrm>
            <a:off x="498475" y="627063"/>
            <a:ext cx="7772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861" tIns="13931" rIns="27861" bIns="13931"/>
          <a:lstStyle/>
          <a:p>
            <a:pPr defTabSz="69850"/>
            <a:r>
              <a:rPr lang="de-DE" sz="2700" b="1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  <a:t>Das 3-Schichten-Modell</a:t>
            </a:r>
          </a:p>
        </p:txBody>
      </p:sp>
      <p:sp>
        <p:nvSpPr>
          <p:cNvPr id="15" name="Rechteck 1"/>
          <p:cNvSpPr>
            <a:spLocks noChangeArrowheads="1"/>
          </p:cNvSpPr>
          <p:nvPr/>
        </p:nvSpPr>
        <p:spPr bwMode="auto">
          <a:xfrm>
            <a:off x="1519176" y="1491630"/>
            <a:ext cx="6105648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u="sng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3. Schicht: </a:t>
            </a:r>
            <a:r>
              <a:rPr lang="de-DE" sz="2000" b="1" u="sng" dirty="0" smtClean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Private </a:t>
            </a:r>
            <a:r>
              <a:rPr lang="de-DE" sz="2000" b="1" u="sng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Vorsorge</a:t>
            </a:r>
          </a:p>
          <a:p>
            <a:pPr algn="ctr">
              <a:lnSpc>
                <a:spcPct val="150000"/>
              </a:lnSpc>
            </a:pPr>
            <a:r>
              <a:rPr lang="de-DE" sz="1600" dirty="0">
                <a:latin typeface="Arial" charset="0"/>
                <a:ea typeface="Arial" charset="0"/>
                <a:cs typeface="Arial" charset="0"/>
              </a:rPr>
              <a:t>Lebens- und Rentenversicherung, Investmentfonds u. a.</a:t>
            </a:r>
          </a:p>
          <a:p>
            <a:pPr algn="ctr">
              <a:lnSpc>
                <a:spcPct val="150000"/>
              </a:lnSpc>
            </a:pPr>
            <a:endParaRPr lang="de-DE" sz="1600" dirty="0"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de-DE" sz="2000" b="1" u="sng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2. Schicht: Zusatzversorgung (gefördert)</a:t>
            </a:r>
          </a:p>
          <a:p>
            <a:pPr algn="ctr">
              <a:lnSpc>
                <a:spcPct val="150000"/>
              </a:lnSpc>
            </a:pPr>
            <a:r>
              <a:rPr lang="de-DE" sz="1600" dirty="0">
                <a:latin typeface="Arial" charset="0"/>
                <a:ea typeface="Arial" charset="0"/>
                <a:cs typeface="Arial" charset="0"/>
              </a:rPr>
              <a:t>Zusatzversorgung (ZVK, KZVK, VBL) </a:t>
            </a:r>
            <a:r>
              <a:rPr lang="de-DE" sz="1600" b="1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</a:t>
            </a:r>
            <a:r>
              <a:rPr lang="de-DE" sz="1600" b="1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 optional: KlinikRente </a:t>
            </a:r>
          </a:p>
          <a:p>
            <a:pPr algn="ctr">
              <a:lnSpc>
                <a:spcPct val="150000"/>
              </a:lnSpc>
            </a:pPr>
            <a:endParaRPr lang="de-DE" sz="1600" dirty="0"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de-DE" sz="2000" b="1" u="sng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1. Schicht: Basisversorgung (gefördert)</a:t>
            </a:r>
          </a:p>
          <a:p>
            <a:pPr algn="ctr">
              <a:lnSpc>
                <a:spcPct val="150000"/>
              </a:lnSpc>
            </a:pPr>
            <a:r>
              <a:rPr lang="de-DE" sz="1600" dirty="0">
                <a:latin typeface="Arial" charset="0"/>
                <a:ea typeface="Arial" charset="0"/>
                <a:cs typeface="Arial" charset="0"/>
              </a:rPr>
              <a:t>gesetzliche Rente/Ärzteversorgung </a:t>
            </a:r>
            <a:r>
              <a:rPr lang="de-DE" sz="1600" dirty="0">
                <a:latin typeface="Arial" charset="0"/>
                <a:ea typeface="Arial" charset="0"/>
                <a:cs typeface="Arial" charset="0"/>
                <a:sym typeface="Wingdings"/>
              </a:rPr>
              <a:t></a:t>
            </a:r>
            <a:r>
              <a:rPr lang="de-DE" sz="1600" dirty="0">
                <a:latin typeface="Arial" charset="0"/>
                <a:ea typeface="Arial" charset="0"/>
                <a:cs typeface="Arial" charset="0"/>
              </a:rPr>
              <a:t> optional: Basisrente </a:t>
            </a:r>
          </a:p>
          <a:p>
            <a:pPr algn="ctr"/>
            <a:r>
              <a:rPr lang="de-DE" sz="2000" dirty="0">
                <a:latin typeface="Arial" charset="0"/>
                <a:ea typeface="Arial" charset="0"/>
                <a:cs typeface="Arial" charset="0"/>
              </a:rPr>
              <a:t> </a:t>
            </a:r>
            <a:endParaRPr lang="de-DE" sz="1400" i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6306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41438"/>
            <a:ext cx="9144000" cy="3802062"/>
          </a:xfrm>
          <a:prstGeom prst="rect">
            <a:avLst/>
          </a:prstGeom>
          <a:solidFill>
            <a:srgbClr val="F3F3F4"/>
          </a:solidFill>
          <a:ln w="635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ax-Light"/>
              <a:ea typeface="Dax-Light"/>
              <a:cs typeface="Dax-Light"/>
              <a:sym typeface="Dax-Light"/>
            </a:endParaRPr>
          </a:p>
        </p:txBody>
      </p:sp>
      <p:sp>
        <p:nvSpPr>
          <p:cNvPr id="214018" name="Shape 56"/>
          <p:cNvSpPr>
            <a:spLocks noChangeArrowheads="1"/>
          </p:cNvSpPr>
          <p:nvPr/>
        </p:nvSpPr>
        <p:spPr bwMode="auto">
          <a:xfrm>
            <a:off x="685800" y="465138"/>
            <a:ext cx="7697788" cy="2159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71450"/>
            <a:endParaRPr lang="en-US" altLang="en-US" sz="1400">
              <a:solidFill>
                <a:srgbClr val="535353"/>
              </a:solidFill>
              <a:latin typeface="Arial" charset="0"/>
              <a:ea typeface="Arial" charset="0"/>
              <a:cs typeface="Arial" charset="0"/>
              <a:sym typeface="Arial Bold"/>
            </a:endParaRPr>
          </a:p>
        </p:txBody>
      </p:sp>
      <p:pic>
        <p:nvPicPr>
          <p:cNvPr id="3" name="image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951038"/>
            <a:ext cx="8064972" cy="22822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" name="Title 4"/>
          <p:cNvSpPr txBox="1">
            <a:spLocks/>
          </p:cNvSpPr>
          <p:nvPr/>
        </p:nvSpPr>
        <p:spPr bwMode="auto">
          <a:xfrm>
            <a:off x="498475" y="627063"/>
            <a:ext cx="7772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861" tIns="13931" rIns="27861" bIns="13931"/>
          <a:lstStyle/>
          <a:p>
            <a:pPr defTabSz="69850"/>
            <a:r>
              <a:rPr lang="de-DE" sz="2700" b="1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  <a:t>Betriebsrenten bringen ca. 30 % mehr </a:t>
            </a:r>
          </a:p>
        </p:txBody>
      </p:sp>
      <p:sp>
        <p:nvSpPr>
          <p:cNvPr id="7" name="Textfeld 7"/>
          <p:cNvSpPr txBox="1"/>
          <p:nvPr/>
        </p:nvSpPr>
        <p:spPr>
          <a:xfrm>
            <a:off x="1431925" y="4181203"/>
            <a:ext cx="5905500" cy="338137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45720" rIns="45720">
            <a:spAutoFit/>
          </a:bodyPr>
          <a:lstStyle/>
          <a:p>
            <a:pPr algn="r" defTabSz="171450" latinLnBrk="1">
              <a:defRPr/>
            </a:pPr>
            <a:r>
              <a:rPr lang="de-DE" sz="800" i="1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Dax-Light" charset="0"/>
              </a:rPr>
              <a:t>Quelle: Dr. Thomas Schanz, Stuttgart :Lohnt sich Entgeltumwandlung in der betrieblichen Altersversorgung? </a:t>
            </a:r>
            <a:r>
              <a:rPr lang="de-DE" sz="800" i="1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Dax-Light" charset="0"/>
              </a:rPr>
              <a:t>BetrAV</a:t>
            </a:r>
            <a:r>
              <a:rPr lang="de-DE" sz="800" i="1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Dax-Light" charset="0"/>
              </a:rPr>
              <a:t> 3/2014</a:t>
            </a:r>
          </a:p>
          <a:p>
            <a:pPr algn="r" defTabSz="171450" latinLnBrk="1">
              <a:defRPr/>
            </a:pPr>
            <a:endParaRPr lang="de-DE" sz="800" i="1" dirty="0">
              <a:solidFill>
                <a:srgbClr val="63666A"/>
              </a:solidFill>
              <a:latin typeface="Arial" charset="0"/>
              <a:ea typeface="Arial" charset="0"/>
              <a:cs typeface="Arial" charset="0"/>
              <a:sym typeface="Dax-Light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90538" y="379413"/>
            <a:ext cx="7321822" cy="352425"/>
          </a:xfrm>
          <a:prstGeom prst="rect">
            <a:avLst/>
          </a:prstGeom>
        </p:spPr>
        <p:txBody>
          <a:bodyPr lIns="27856" tIns="13928" rIns="27856" bIns="13928"/>
          <a:lstStyle>
            <a:lvl1pPr marL="0" indent="0" algn="ctr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None/>
              <a:defRPr sz="1000" b="1" i="0">
                <a:solidFill>
                  <a:schemeClr val="tx1"/>
                </a:solidFill>
                <a:latin typeface="Source Sans Pro ExtraLight" charset="0"/>
                <a:ea typeface="Source Sans Pro ExtraLight" charset="0"/>
                <a:cs typeface="Source Sans Pro ExtraLight" charset="0"/>
                <a:sym typeface="Dax Bold" charset="0"/>
              </a:defRPr>
            </a:lvl1pPr>
            <a:lvl2pPr marL="190500" indent="266700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2pPr>
            <a:lvl3pPr marL="719138" indent="-334963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•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3pPr>
            <a:lvl4pPr marL="977900" indent="-403225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4pPr>
            <a:lvl5pPr marL="1216025" indent="-447675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»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5pPr>
            <a:lvl6pPr marL="1408176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6pPr>
            <a:lvl7pPr marL="1600200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7pPr>
            <a:lvl8pPr marL="1792224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8pPr>
            <a:lvl9pPr marL="1984248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9pPr>
          </a:lstStyle>
          <a:p>
            <a:pPr algn="l">
              <a:defRPr/>
            </a:pPr>
            <a:r>
              <a:rPr lang="en-US" sz="120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WELCHE VORTEILE BIETET DIE ALTERSVERSORGUNG ÜBER DEN BETRIEB?</a:t>
            </a:r>
            <a:endParaRPr lang="en-US" sz="1200" dirty="0">
              <a:solidFill>
                <a:srgbClr val="63666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604448" y="4731990"/>
            <a:ext cx="215826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20" rIns="45720" spcCol="14288">
            <a:spAutoFit/>
          </a:bodyPr>
          <a:lstStyle/>
          <a:p>
            <a:pPr defTabSz="171452" latinLnBrk="1">
              <a:defRPr/>
            </a:pPr>
            <a:fld id="{2C3159A2-D6B4-054B-90C7-050611DEC57D}" type="slidenum">
              <a:rPr lang="de-DE" sz="800" b="1" smtClean="0">
                <a:solidFill>
                  <a:srgbClr val="FFA678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pPr defTabSz="171452" latinLnBrk="1">
                <a:defRPr/>
              </a:pPr>
              <a:t>13</a:t>
            </a:fld>
            <a:endParaRPr lang="de-DE" sz="800" b="1" dirty="0">
              <a:solidFill>
                <a:srgbClr val="FFA678"/>
              </a:solidFill>
              <a:latin typeface="Arial" charset="0"/>
              <a:ea typeface="Arial" charset="0"/>
              <a:cs typeface="Arial" charset="0"/>
              <a:sym typeface="Dax-Light"/>
            </a:endParaRPr>
          </a:p>
        </p:txBody>
      </p:sp>
    </p:spTree>
    <p:extLst>
      <p:ext uri="{BB962C8B-B14F-4D97-AF65-F5344CB8AC3E}">
        <p14:creationId xmlns:p14="http://schemas.microsoft.com/office/powerpoint/2010/main" val="7348745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56613" y="2416952"/>
            <a:ext cx="1579892" cy="1294778"/>
          </a:xfrm>
          <a:prstGeom prst="rect">
            <a:avLst/>
          </a:prstGeom>
          <a:solidFill>
            <a:srgbClr val="C4F2FF"/>
          </a:solidFill>
          <a:ln w="635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ax-Light"/>
              <a:ea typeface="Dax-Light"/>
              <a:cs typeface="Dax-Light"/>
              <a:sym typeface="Dax-Light"/>
            </a:endParaRPr>
          </a:p>
        </p:txBody>
      </p:sp>
      <p:sp>
        <p:nvSpPr>
          <p:cNvPr id="4" name="Pentagon 3"/>
          <p:cNvSpPr/>
          <p:nvPr/>
        </p:nvSpPr>
        <p:spPr>
          <a:xfrm rot="900000">
            <a:off x="2440742" y="2345173"/>
            <a:ext cx="2212010" cy="515176"/>
          </a:xfrm>
          <a:prstGeom prst="homePlate">
            <a:avLst/>
          </a:prstGeom>
          <a:solidFill>
            <a:srgbClr val="FFA678"/>
          </a:solidFill>
          <a:ln w="635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ax-Light"/>
              <a:ea typeface="Dax-Light"/>
              <a:cs typeface="Dax-Light"/>
              <a:sym typeface="Dax-Light"/>
            </a:endParaRPr>
          </a:p>
        </p:txBody>
      </p:sp>
      <p:sp>
        <p:nvSpPr>
          <p:cNvPr id="214018" name="Shape 56"/>
          <p:cNvSpPr>
            <a:spLocks noChangeArrowheads="1"/>
          </p:cNvSpPr>
          <p:nvPr/>
        </p:nvSpPr>
        <p:spPr bwMode="auto">
          <a:xfrm>
            <a:off x="685800" y="465138"/>
            <a:ext cx="7697788" cy="2159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71450"/>
            <a:endParaRPr lang="en-US" altLang="en-US" sz="1400">
              <a:solidFill>
                <a:srgbClr val="535353"/>
              </a:solidFill>
              <a:latin typeface="Arial" charset="0"/>
              <a:ea typeface="Arial" charset="0"/>
              <a:cs typeface="Arial" charset="0"/>
              <a:sym typeface="Arial Bold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498475" y="627063"/>
            <a:ext cx="7772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861" tIns="13931" rIns="27861" bIns="13931"/>
          <a:lstStyle/>
          <a:p>
            <a:pPr defTabSz="69850"/>
            <a:r>
              <a:rPr lang="de-DE" sz="2700" b="1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  <a:t>Wie funktionieren Betriebsrenten?</a:t>
            </a:r>
          </a:p>
        </p:txBody>
      </p:sp>
      <p:sp>
        <p:nvSpPr>
          <p:cNvPr id="7" name="Textfeld 7"/>
          <p:cNvSpPr txBox="1"/>
          <p:nvPr/>
        </p:nvSpPr>
        <p:spPr>
          <a:xfrm>
            <a:off x="610716" y="3685739"/>
            <a:ext cx="5905500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45720" rIns="45720">
            <a:spAutoFit/>
          </a:bodyPr>
          <a:lstStyle/>
          <a:p>
            <a:pPr defTabSz="171450" latinLnBrk="1">
              <a:defRPr/>
            </a:pPr>
            <a:r>
              <a:rPr lang="de-DE" sz="800" i="1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Dax-Light" charset="0"/>
              </a:rPr>
              <a:t>Grafik: KlinikRente Versorgungswerk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90538" y="379413"/>
            <a:ext cx="7321822" cy="352425"/>
          </a:xfrm>
          <a:prstGeom prst="rect">
            <a:avLst/>
          </a:prstGeom>
        </p:spPr>
        <p:txBody>
          <a:bodyPr lIns="27856" tIns="13928" rIns="27856" bIns="13928"/>
          <a:lstStyle>
            <a:lvl1pPr marL="0" indent="0" algn="ctr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None/>
              <a:defRPr sz="1000" b="1" i="0">
                <a:solidFill>
                  <a:schemeClr val="tx1"/>
                </a:solidFill>
                <a:latin typeface="Source Sans Pro ExtraLight" charset="0"/>
                <a:ea typeface="Source Sans Pro ExtraLight" charset="0"/>
                <a:cs typeface="Source Sans Pro ExtraLight" charset="0"/>
                <a:sym typeface="Dax Bold" charset="0"/>
              </a:defRPr>
            </a:lvl1pPr>
            <a:lvl2pPr marL="190500" indent="266700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2pPr>
            <a:lvl3pPr marL="719138" indent="-334963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•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3pPr>
            <a:lvl4pPr marL="977900" indent="-403225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4pPr>
            <a:lvl5pPr marL="1216025" indent="-447675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»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5pPr>
            <a:lvl6pPr marL="1408176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6pPr>
            <a:lvl7pPr marL="1600200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7pPr>
            <a:lvl8pPr marL="1792224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8pPr>
            <a:lvl9pPr marL="1984248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9pPr>
          </a:lstStyle>
          <a:p>
            <a:pPr algn="l">
              <a:defRPr/>
            </a:pPr>
            <a:r>
              <a:rPr lang="en-US" sz="120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WELCHE VORTEILE BIETET DIE ALTERSVERSORGUNG ÜBER DEN BETRIEB?</a:t>
            </a:r>
            <a:endParaRPr lang="en-US" sz="1200" dirty="0">
              <a:solidFill>
                <a:srgbClr val="63666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604448" y="4731990"/>
            <a:ext cx="215826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20" rIns="45720" spcCol="14288">
            <a:spAutoFit/>
          </a:bodyPr>
          <a:lstStyle/>
          <a:p>
            <a:pPr defTabSz="171452" latinLnBrk="1">
              <a:defRPr/>
            </a:pPr>
            <a:fld id="{2C3159A2-D6B4-054B-90C7-050611DEC57D}" type="slidenum">
              <a:rPr lang="de-DE" sz="800" b="1" smtClean="0">
                <a:solidFill>
                  <a:srgbClr val="FFA678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pPr defTabSz="171452" latinLnBrk="1">
                <a:defRPr/>
              </a:pPr>
              <a:t>14</a:t>
            </a:fld>
            <a:endParaRPr lang="de-DE" sz="800" b="1" dirty="0">
              <a:solidFill>
                <a:srgbClr val="FFA678"/>
              </a:solidFill>
              <a:latin typeface="Arial" charset="0"/>
              <a:ea typeface="Arial" charset="0"/>
              <a:cs typeface="Arial" charset="0"/>
              <a:sym typeface="Dax-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7150" y="1595904"/>
            <a:ext cx="2122642" cy="2122642"/>
          </a:xfrm>
          <a:prstGeom prst="rect">
            <a:avLst/>
          </a:prstGeom>
          <a:solidFill>
            <a:srgbClr val="A6EBFF"/>
          </a:solidFill>
          <a:ln w="635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ax-Light"/>
              <a:ea typeface="Dax-Light"/>
              <a:cs typeface="Dax-Light"/>
              <a:sym typeface="Dax-Light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 bwMode="auto">
          <a:xfrm>
            <a:off x="605340" y="2157137"/>
            <a:ext cx="212264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861" tIns="13931" rIns="27861" bIns="13931"/>
          <a:lstStyle/>
          <a:p>
            <a:pPr algn="ctr" defTabSz="69850"/>
            <a:r>
              <a:rPr lang="de-DE" sz="1600" b="1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  <a:t>Besteuerung im Erwerbsleben</a:t>
            </a:r>
          </a:p>
        </p:txBody>
      </p:sp>
      <p:sp>
        <p:nvSpPr>
          <p:cNvPr id="12" name="Title 4"/>
          <p:cNvSpPr txBox="1">
            <a:spLocks/>
          </p:cNvSpPr>
          <p:nvPr/>
        </p:nvSpPr>
        <p:spPr bwMode="auto">
          <a:xfrm rot="900000">
            <a:off x="2455538" y="2441535"/>
            <a:ext cx="2122642" cy="38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861" tIns="13931" rIns="27861" bIns="13931"/>
          <a:lstStyle/>
          <a:p>
            <a:pPr algn="ctr" defTabSz="69850"/>
            <a:r>
              <a:rPr lang="de-DE" sz="1600" b="1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  <a:t>System-Rendite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 bwMode="auto">
          <a:xfrm>
            <a:off x="4285238" y="2713812"/>
            <a:ext cx="212264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861" tIns="13931" rIns="27861" bIns="13931"/>
          <a:lstStyle/>
          <a:p>
            <a:pPr algn="ctr" defTabSz="69850"/>
            <a:r>
              <a:rPr lang="de-DE" sz="1600" b="1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  <a:t>Besteuerung </a:t>
            </a:r>
          </a:p>
          <a:p>
            <a:pPr algn="ctr" defTabSz="69850"/>
            <a:r>
              <a:rPr lang="de-DE" sz="1600" b="1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  <a:t>im Ruhestand</a:t>
            </a:r>
          </a:p>
        </p:txBody>
      </p:sp>
      <p:sp>
        <p:nvSpPr>
          <p:cNvPr id="16" name="Title 4"/>
          <p:cNvSpPr txBox="1">
            <a:spLocks/>
          </p:cNvSpPr>
          <p:nvPr/>
        </p:nvSpPr>
        <p:spPr bwMode="auto">
          <a:xfrm>
            <a:off x="6481806" y="1503363"/>
            <a:ext cx="2230555" cy="280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861" tIns="13931" rIns="27861" bIns="13931"/>
          <a:lstStyle/>
          <a:p>
            <a:pPr algn="r" defTabSz="69850"/>
            <a:r>
              <a:rPr lang="de-DE" sz="1600" b="1" u="sng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  <a:t>System-Rendite durch nachgelagerte Besteuerung</a:t>
            </a:r>
          </a:p>
          <a:p>
            <a:pPr algn="r" defTabSz="69850"/>
            <a:r>
              <a:rPr lang="de-DE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  <a:t>Die Entgeltumwandlung verlagert die Versteuerung von Einkommen in den Ruhestand (nachgelagerte Besteuerung). So lassen sich hohe System-</a:t>
            </a:r>
            <a:br>
              <a:rPr lang="de-DE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</a:br>
            <a:r>
              <a:rPr lang="de-DE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  <a:t>Renditen erzielen</a:t>
            </a:r>
            <a:r>
              <a:rPr lang="de-DE" sz="16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71798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7" grpId="0"/>
      <p:bldP spid="2" grpId="0" animBg="1"/>
      <p:bldP spid="10" grpId="0"/>
      <p:bldP spid="12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7"/>
          <p:cNvSpPr txBox="1"/>
          <p:nvPr/>
        </p:nvSpPr>
        <p:spPr>
          <a:xfrm>
            <a:off x="8604448" y="4731990"/>
            <a:ext cx="215826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20" rIns="45720" spcCol="14288">
            <a:spAutoFit/>
          </a:bodyPr>
          <a:lstStyle/>
          <a:p>
            <a:pPr defTabSz="171452" latinLnBrk="1">
              <a:defRPr/>
            </a:pPr>
            <a:fld id="{DDA111BB-DB79-A342-A16B-AE8E70C71C20}" type="slidenum">
              <a:rPr lang="de-DE" sz="800" b="1" smtClean="0">
                <a:solidFill>
                  <a:srgbClr val="FFA678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pPr defTabSz="171452" latinLnBrk="1">
                <a:defRPr/>
              </a:pPr>
              <a:t>15</a:t>
            </a:fld>
            <a:endParaRPr lang="de-DE" sz="800" b="1" dirty="0">
              <a:solidFill>
                <a:srgbClr val="FFA678"/>
              </a:solidFill>
              <a:latin typeface="Arial" charset="0"/>
              <a:ea typeface="Arial" charset="0"/>
              <a:cs typeface="Arial" charset="0"/>
              <a:sym typeface="Dax-Light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90538" y="379413"/>
            <a:ext cx="7321822" cy="352425"/>
          </a:xfrm>
          <a:prstGeom prst="rect">
            <a:avLst/>
          </a:prstGeom>
        </p:spPr>
        <p:txBody>
          <a:bodyPr lIns="27856" tIns="13928" rIns="27856" bIns="13928"/>
          <a:lstStyle>
            <a:lvl1pPr marL="0" indent="0" algn="ctr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None/>
              <a:defRPr sz="1000" b="1" i="0">
                <a:solidFill>
                  <a:schemeClr val="tx1"/>
                </a:solidFill>
                <a:latin typeface="Source Sans Pro ExtraLight" charset="0"/>
                <a:ea typeface="Source Sans Pro ExtraLight" charset="0"/>
                <a:cs typeface="Source Sans Pro ExtraLight" charset="0"/>
                <a:sym typeface="Dax Bold" charset="0"/>
              </a:defRPr>
            </a:lvl1pPr>
            <a:lvl2pPr marL="190500" indent="266700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2pPr>
            <a:lvl3pPr marL="719138" indent="-334963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•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3pPr>
            <a:lvl4pPr marL="977900" indent="-403225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4pPr>
            <a:lvl5pPr marL="1216025" indent="-447675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»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5pPr>
            <a:lvl6pPr marL="1408176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6pPr>
            <a:lvl7pPr marL="1600200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7pPr>
            <a:lvl8pPr marL="1792224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8pPr>
            <a:lvl9pPr marL="1984248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9pPr>
          </a:lstStyle>
          <a:p>
            <a:pPr algn="l">
              <a:defRPr/>
            </a:pPr>
            <a:r>
              <a:rPr lang="en-US" sz="1200" dirty="0" smtClean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WIE FUNKTIONIERT DIE BETRIEBLICHE ALTERSVERSORGUNG?</a:t>
            </a:r>
            <a:endParaRPr lang="en-US" sz="1200" dirty="0">
              <a:solidFill>
                <a:srgbClr val="63666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 bwMode="auto">
          <a:xfrm>
            <a:off x="498475" y="627063"/>
            <a:ext cx="7772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861" tIns="13931" rIns="27861" bIns="13931"/>
          <a:lstStyle/>
          <a:p>
            <a:pPr defTabSz="69850"/>
            <a:r>
              <a:rPr lang="de-DE" sz="2700" b="1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  <a:t>Ein </a:t>
            </a:r>
            <a:r>
              <a:rPr lang="de-DE" sz="2700" b="1" dirty="0" smtClean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  <a:t>Vergleich</a:t>
            </a:r>
            <a:endParaRPr lang="de-DE" sz="2700" b="1" dirty="0">
              <a:solidFill>
                <a:srgbClr val="06038D"/>
              </a:solidFill>
              <a:latin typeface="Arial" charset="0"/>
              <a:ea typeface="Arial" charset="0"/>
              <a:cs typeface="Arial" charset="0"/>
              <a:sym typeface="Dax-ExtraBold" charset="0"/>
            </a:endParaRPr>
          </a:p>
        </p:txBody>
      </p:sp>
      <p:grpSp>
        <p:nvGrpSpPr>
          <p:cNvPr id="5" name="Group 6"/>
          <p:cNvGrpSpPr/>
          <p:nvPr/>
        </p:nvGrpSpPr>
        <p:grpSpPr>
          <a:xfrm>
            <a:off x="-972616" y="1242329"/>
            <a:ext cx="7997328" cy="3896741"/>
            <a:chOff x="751136" y="1149780"/>
            <a:chExt cx="7997328" cy="3896741"/>
          </a:xfrm>
        </p:grpSpPr>
        <p:sp>
          <p:nvSpPr>
            <p:cNvPr id="17" name="Rectangle 16"/>
            <p:cNvSpPr/>
            <p:nvPr/>
          </p:nvSpPr>
          <p:spPr>
            <a:xfrm>
              <a:off x="2267744" y="2263297"/>
              <a:ext cx="6480720" cy="1080000"/>
            </a:xfrm>
            <a:prstGeom prst="rect">
              <a:avLst/>
            </a:prstGeom>
            <a:solidFill>
              <a:srgbClr val="E1F8FE"/>
            </a:solidFill>
            <a:ln w="635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ax-Light"/>
                <a:ea typeface="Dax-Light"/>
                <a:cs typeface="Dax-Light"/>
                <a:sym typeface="Dax-Ligh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67744" y="1149780"/>
              <a:ext cx="6480720" cy="1008112"/>
            </a:xfrm>
            <a:prstGeom prst="rect">
              <a:avLst/>
            </a:prstGeom>
            <a:solidFill>
              <a:srgbClr val="A6EBFF"/>
            </a:solidFill>
            <a:ln w="635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ax-Light"/>
                <a:ea typeface="Dax-Light"/>
                <a:cs typeface="Dax-Light"/>
                <a:sym typeface="Dax-Light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267744" y="3415441"/>
              <a:ext cx="6480720" cy="1224000"/>
            </a:xfrm>
            <a:prstGeom prst="rect">
              <a:avLst/>
            </a:prstGeom>
            <a:solidFill>
              <a:srgbClr val="E1F8FE"/>
            </a:solidFill>
            <a:ln w="635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ax-Light"/>
                <a:ea typeface="Dax-Light"/>
                <a:cs typeface="Dax-Light"/>
                <a:sym typeface="Dax-Light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516793" y="1277712"/>
              <a:ext cx="29021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938" indent="-7938" algn="r" defTabSz="872282">
                <a:tabLst>
                  <a:tab pos="4386263" algn="r"/>
                  <a:tab pos="4471988" algn="l"/>
                  <a:tab pos="6188075" algn="r"/>
                  <a:tab pos="6289675" algn="l"/>
                </a:tabLst>
                <a:defRPr/>
              </a:pPr>
              <a:r>
                <a:rPr lang="de-DE" sz="1100" b="1" kern="0" dirty="0" smtClean="0">
                  <a:solidFill>
                    <a:srgbClr val="06038D"/>
                  </a:solidFill>
                  <a:latin typeface="Arial" charset="0"/>
                  <a:ea typeface="Arial" charset="0"/>
                  <a:cs typeface="Arial" charset="0"/>
                </a:rPr>
                <a:t>Ärztin </a:t>
              </a:r>
              <a:r>
                <a:rPr lang="de-DE" sz="1100" b="1" kern="0" dirty="0">
                  <a:solidFill>
                    <a:srgbClr val="06038D"/>
                  </a:solidFill>
                  <a:latin typeface="Arial" charset="0"/>
                  <a:ea typeface="Arial" charset="0"/>
                  <a:cs typeface="Arial" charset="0"/>
                </a:rPr>
                <a:t>oder Arzt</a:t>
              </a:r>
              <a:r>
                <a:rPr lang="de-DE" sz="1100" b="1" dirty="0">
                  <a:solidFill>
                    <a:srgbClr val="06038D"/>
                  </a:solidFill>
                  <a:latin typeface="Arial" charset="0"/>
                  <a:ea typeface="Arial" charset="0"/>
                  <a:cs typeface="Arial" charset="0"/>
                </a:rPr>
                <a:t>, 40 J</a:t>
              </a:r>
              <a:r>
                <a:rPr lang="de-DE" sz="1100" b="1" dirty="0" smtClean="0">
                  <a:solidFill>
                    <a:srgbClr val="06038D"/>
                  </a:solidFill>
                  <a:latin typeface="Arial" charset="0"/>
                  <a:ea typeface="Arial" charset="0"/>
                  <a:cs typeface="Arial" charset="0"/>
                </a:rPr>
                <a:t>. </a:t>
              </a:r>
              <a:br>
                <a:rPr lang="de-DE" sz="1100" b="1" dirty="0" smtClean="0">
                  <a:solidFill>
                    <a:srgbClr val="06038D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de-DE" sz="1100" b="1" dirty="0" smtClean="0">
                  <a:solidFill>
                    <a:srgbClr val="06038D"/>
                  </a:solidFill>
                  <a:latin typeface="Arial" charset="0"/>
                  <a:ea typeface="Arial" charset="0"/>
                  <a:cs typeface="Arial" charset="0"/>
                </a:rPr>
                <a:t>Steuerklasse I </a:t>
              </a:r>
              <a:r>
                <a:rPr lang="de-DE" sz="1100" b="1" dirty="0">
                  <a:solidFill>
                    <a:srgbClr val="06038D"/>
                  </a:solidFill>
                  <a:latin typeface="Arial" charset="0"/>
                  <a:ea typeface="Arial" charset="0"/>
                  <a:cs typeface="Arial" charset="0"/>
                </a:rPr>
                <a:t/>
              </a:r>
              <a:br>
                <a:rPr lang="de-DE" sz="1100" b="1" dirty="0">
                  <a:solidFill>
                    <a:srgbClr val="06038D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de-DE" sz="1100" b="1" dirty="0" smtClean="0">
                  <a:solidFill>
                    <a:srgbClr val="06038D"/>
                  </a:solidFill>
                  <a:latin typeface="Arial" charset="0"/>
                  <a:ea typeface="Arial" charset="0"/>
                  <a:cs typeface="Arial" charset="0"/>
                </a:rPr>
                <a:t>kirchensteuerpflichtig </a:t>
              </a:r>
              <a:br>
                <a:rPr lang="de-DE" sz="1100" b="1" dirty="0" smtClean="0">
                  <a:solidFill>
                    <a:srgbClr val="06038D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de-DE" sz="1100" b="1" dirty="0" err="1" smtClean="0">
                  <a:solidFill>
                    <a:srgbClr val="06038D"/>
                  </a:solidFill>
                  <a:latin typeface="Arial" charset="0"/>
                  <a:ea typeface="Arial" charset="0"/>
                  <a:cs typeface="Arial" charset="0"/>
                </a:rPr>
                <a:t>Monatsbrutto</a:t>
              </a:r>
              <a:r>
                <a:rPr lang="de-DE" sz="1100" b="1" dirty="0" smtClean="0">
                  <a:solidFill>
                    <a:srgbClr val="06038D"/>
                  </a:solidFill>
                  <a:latin typeface="Arial" charset="0"/>
                  <a:ea typeface="Arial" charset="0"/>
                  <a:cs typeface="Arial" charset="0"/>
                </a:rPr>
                <a:t> 8.000 € </a:t>
              </a:r>
              <a:r>
                <a:rPr lang="de-DE" sz="1200" b="1" dirty="0">
                  <a:solidFill>
                    <a:srgbClr val="06038D"/>
                  </a:solidFill>
                  <a:latin typeface="Arial" charset="0"/>
                  <a:ea typeface="Arial" charset="0"/>
                  <a:cs typeface="Arial" charset="0"/>
                </a:rPr>
                <a:t/>
              </a:r>
              <a:br>
                <a:rPr lang="de-DE" sz="1200" b="1" dirty="0">
                  <a:solidFill>
                    <a:srgbClr val="06038D"/>
                  </a:solidFill>
                  <a:latin typeface="Arial" charset="0"/>
                  <a:ea typeface="Arial" charset="0"/>
                  <a:cs typeface="Arial" charset="0"/>
                </a:rPr>
              </a:br>
              <a:endParaRPr lang="de-DE" sz="1200" b="1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987824" y="2255626"/>
              <a:ext cx="138997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tabLst>
                  <a:tab pos="3229423" algn="r"/>
                  <a:tab pos="4181587" algn="r"/>
                  <a:tab pos="5048056" algn="r"/>
                  <a:tab pos="6000220" algn="r"/>
                  <a:tab pos="6952384" algn="r"/>
                  <a:tab pos="7904547" algn="r"/>
                </a:tabLst>
              </a:pPr>
              <a:r>
                <a:rPr lang="de-DE" sz="1200" b="1" dirty="0" smtClean="0">
                  <a:solidFill>
                    <a:srgbClr val="141892"/>
                  </a:solidFill>
                  <a:latin typeface="Arial" charset="0"/>
                  <a:ea typeface="Arial" charset="0"/>
                  <a:cs typeface="Arial" charset="0"/>
                </a:rPr>
                <a:t>Nettoaufwand</a:t>
              </a:r>
              <a:endParaRPr lang="de-DE" sz="1200" b="1" dirty="0">
                <a:solidFill>
                  <a:srgbClr val="141892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r">
                <a:tabLst>
                  <a:tab pos="3229423" algn="r"/>
                  <a:tab pos="4181587" algn="r"/>
                  <a:tab pos="5048056" algn="r"/>
                  <a:tab pos="6000220" algn="r"/>
                  <a:tab pos="6952384" algn="r"/>
                  <a:tab pos="7904547" algn="r"/>
                </a:tabLst>
              </a:pPr>
              <a:endParaRPr lang="de-DE" sz="1200" dirty="0">
                <a:solidFill>
                  <a:srgbClr val="CC3399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r">
                <a:tabLst>
                  <a:tab pos="3229423" algn="r"/>
                  <a:tab pos="4181587" algn="r"/>
                  <a:tab pos="5048056" algn="r"/>
                  <a:tab pos="6000220" algn="r"/>
                  <a:tab pos="6952384" algn="r"/>
                  <a:tab pos="7904547" algn="r"/>
                </a:tabLst>
              </a:pPr>
              <a:r>
                <a:rPr lang="de-DE" sz="1200" dirty="0" smtClean="0">
                  <a:latin typeface="Arial" charset="0"/>
                  <a:ea typeface="Arial" charset="0"/>
                  <a:cs typeface="Arial" charset="0"/>
                </a:rPr>
                <a:t>Steuerersparnis</a:t>
              </a:r>
              <a:endParaRPr lang="de-DE" sz="1200" dirty="0">
                <a:latin typeface="Arial" charset="0"/>
                <a:ea typeface="Arial" charset="0"/>
                <a:cs typeface="Arial" charset="0"/>
              </a:endParaRPr>
            </a:p>
            <a:p>
              <a:pPr algn="r">
                <a:tabLst>
                  <a:tab pos="3229423" algn="r"/>
                  <a:tab pos="4181587" algn="r"/>
                  <a:tab pos="5048056" algn="r"/>
                  <a:tab pos="6000220" algn="r"/>
                  <a:tab pos="6952384" algn="r"/>
                  <a:tab pos="7904547" algn="r"/>
                </a:tabLst>
              </a:pPr>
              <a:endParaRPr lang="de-DE" sz="1200" dirty="0">
                <a:latin typeface="Arial" charset="0"/>
                <a:ea typeface="Arial" charset="0"/>
                <a:cs typeface="Arial" charset="0"/>
              </a:endParaRPr>
            </a:p>
            <a:p>
              <a:pPr algn="r">
                <a:tabLst>
                  <a:tab pos="3229423" algn="r"/>
                  <a:tab pos="4181587" algn="r"/>
                  <a:tab pos="5048056" algn="r"/>
                  <a:tab pos="6000220" algn="r"/>
                  <a:tab pos="6952384" algn="r"/>
                  <a:tab pos="7904547" algn="r"/>
                </a:tabLst>
              </a:pPr>
              <a:r>
                <a:rPr lang="de-DE" sz="1200" b="1" dirty="0">
                  <a:solidFill>
                    <a:srgbClr val="141892"/>
                  </a:solidFill>
                  <a:latin typeface="Arial" charset="0"/>
                  <a:ea typeface="Arial" charset="0"/>
                  <a:cs typeface="Arial" charset="0"/>
                </a:rPr>
                <a:t>Gesamtbeitrag</a:t>
              </a:r>
              <a:endParaRPr lang="de-DE" sz="500" b="1" dirty="0">
                <a:solidFill>
                  <a:srgbClr val="14189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51136" y="3415305"/>
              <a:ext cx="3626664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tabLst>
                  <a:tab pos="3229423" algn="r"/>
                  <a:tab pos="4181587" algn="r"/>
                  <a:tab pos="5048056" algn="r"/>
                  <a:tab pos="6000220" algn="r"/>
                  <a:tab pos="6952384" algn="r"/>
                  <a:tab pos="7904547" algn="r"/>
                </a:tabLst>
              </a:pPr>
              <a:r>
                <a:rPr lang="de-DE" sz="1000" dirty="0" smtClean="0">
                  <a:latin typeface="Arial" charset="0"/>
                  <a:ea typeface="Arial" charset="0"/>
                  <a:cs typeface="Arial" charset="0"/>
                </a:rPr>
                <a:t>Garantierente lebenslang *</a:t>
              </a:r>
              <a:endParaRPr lang="de-DE" sz="1000" b="1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r">
                <a:tabLst>
                  <a:tab pos="3229423" algn="r"/>
                  <a:tab pos="4181587" algn="r"/>
                  <a:tab pos="5048056" algn="r"/>
                  <a:tab pos="6000220" algn="r"/>
                  <a:tab pos="6952384" algn="r"/>
                  <a:tab pos="7904547" algn="r"/>
                </a:tabLst>
              </a:pPr>
              <a:endParaRPr lang="de-DE" sz="1000" dirty="0" smtClean="0">
                <a:latin typeface="Arial" charset="0"/>
                <a:ea typeface="Arial" charset="0"/>
                <a:cs typeface="Arial" charset="0"/>
              </a:endParaRPr>
            </a:p>
            <a:p>
              <a:pPr algn="r">
                <a:tabLst>
                  <a:tab pos="3229423" algn="r"/>
                  <a:tab pos="4181587" algn="r"/>
                  <a:tab pos="5048056" algn="r"/>
                  <a:tab pos="6000220" algn="r"/>
                  <a:tab pos="6952384" algn="r"/>
                  <a:tab pos="7904547" algn="r"/>
                </a:tabLst>
              </a:pPr>
              <a:r>
                <a:rPr lang="de-DE" sz="1000" b="1" dirty="0" smtClean="0">
                  <a:solidFill>
                    <a:srgbClr val="141892"/>
                  </a:solidFill>
                  <a:latin typeface="Arial" charset="0"/>
                  <a:ea typeface="Arial" charset="0"/>
                  <a:cs typeface="Arial" charset="0"/>
                </a:rPr>
                <a:t>Gesamtrente lebenslang * </a:t>
              </a:r>
              <a:endParaRPr lang="de-DE" sz="1000" dirty="0" smtClean="0">
                <a:solidFill>
                  <a:srgbClr val="141892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r">
                <a:tabLst>
                  <a:tab pos="3229423" algn="r"/>
                  <a:tab pos="4181587" algn="r"/>
                  <a:tab pos="5048056" algn="r"/>
                  <a:tab pos="6000220" algn="r"/>
                  <a:tab pos="6952384" algn="r"/>
                  <a:tab pos="7904547" algn="r"/>
                </a:tabLst>
              </a:pPr>
              <a:endParaRPr lang="de-DE" sz="1000" dirty="0" smtClean="0">
                <a:latin typeface="Arial" charset="0"/>
                <a:ea typeface="Arial" charset="0"/>
                <a:cs typeface="Arial" charset="0"/>
              </a:endParaRPr>
            </a:p>
            <a:p>
              <a:pPr algn="r">
                <a:tabLst>
                  <a:tab pos="3229423" algn="r"/>
                  <a:tab pos="4181587" algn="r"/>
                  <a:tab pos="5048056" algn="r"/>
                  <a:tab pos="6000220" algn="r"/>
                  <a:tab pos="6952384" algn="r"/>
                  <a:tab pos="7904547" algn="r"/>
                </a:tabLst>
              </a:pPr>
              <a:r>
                <a:rPr lang="de-DE" sz="1000" dirty="0" smtClean="0">
                  <a:latin typeface="Arial" charset="0"/>
                  <a:ea typeface="Arial" charset="0"/>
                  <a:cs typeface="Arial" charset="0"/>
                </a:rPr>
                <a:t>Garantiekapitalzahlung *</a:t>
              </a:r>
            </a:p>
            <a:p>
              <a:pPr algn="r">
                <a:tabLst>
                  <a:tab pos="3229423" algn="r"/>
                  <a:tab pos="4181587" algn="r"/>
                  <a:tab pos="5048056" algn="r"/>
                  <a:tab pos="6000220" algn="r"/>
                  <a:tab pos="6952384" algn="r"/>
                  <a:tab pos="7904547" algn="r"/>
                </a:tabLst>
              </a:pPr>
              <a:endParaRPr lang="de-DE" sz="1000" dirty="0" smtClean="0">
                <a:latin typeface="Arial" charset="0"/>
                <a:ea typeface="Arial" charset="0"/>
                <a:cs typeface="Arial" charset="0"/>
              </a:endParaRPr>
            </a:p>
            <a:p>
              <a:pPr algn="r">
                <a:tabLst>
                  <a:tab pos="3229423" algn="r"/>
                  <a:tab pos="4181587" algn="r"/>
                  <a:tab pos="5048056" algn="r"/>
                  <a:tab pos="6000220" algn="r"/>
                  <a:tab pos="6952384" algn="r"/>
                  <a:tab pos="7904547" algn="r"/>
                </a:tabLst>
              </a:pPr>
              <a:r>
                <a:rPr lang="de-DE" sz="1000" b="1" dirty="0" smtClean="0">
                  <a:solidFill>
                    <a:srgbClr val="141892"/>
                  </a:solidFill>
                  <a:latin typeface="Arial" charset="0"/>
                  <a:ea typeface="Arial" charset="0"/>
                  <a:cs typeface="Arial" charset="0"/>
                </a:rPr>
                <a:t>Gesamtkapitalzahlung *</a:t>
              </a:r>
            </a:p>
            <a:p>
              <a:pPr algn="r">
                <a:tabLst>
                  <a:tab pos="3229423" algn="r"/>
                  <a:tab pos="4181587" algn="r"/>
                  <a:tab pos="5048056" algn="r"/>
                  <a:tab pos="6000220" algn="r"/>
                  <a:tab pos="6952384" algn="r"/>
                  <a:tab pos="7904547" algn="r"/>
                </a:tabLst>
              </a:pPr>
              <a:endParaRPr lang="de-DE" sz="1000" dirty="0" smtClean="0">
                <a:latin typeface="Arial" charset="0"/>
                <a:ea typeface="Arial" charset="0"/>
                <a:cs typeface="Arial" charset="0"/>
              </a:endParaRPr>
            </a:p>
            <a:p>
              <a:pPr algn="r">
                <a:tabLst>
                  <a:tab pos="3229423" algn="r"/>
                  <a:tab pos="4181587" algn="r"/>
                  <a:tab pos="5048056" algn="r"/>
                  <a:tab pos="6000220" algn="r"/>
                  <a:tab pos="6952384" algn="r"/>
                  <a:tab pos="7904547" algn="r"/>
                </a:tabLst>
              </a:pPr>
              <a:endParaRPr lang="de-DE" sz="1000" dirty="0" smtClean="0">
                <a:solidFill>
                  <a:srgbClr val="CC0000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r"/>
              <a:endParaRPr lang="de-DE" sz="10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567688" y="2255675"/>
              <a:ext cx="1152000" cy="1015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92" tIns="45696" rIns="91392" bIns="45696">
              <a:spAutoFit/>
            </a:bodyPr>
            <a:lstStyle/>
            <a:p>
              <a:pPr algn="r">
                <a:tabLst>
                  <a:tab pos="1236226" algn="r"/>
                  <a:tab pos="3229423" algn="r"/>
                  <a:tab pos="4181587" algn="r"/>
                  <a:tab pos="5048056" algn="r"/>
                  <a:tab pos="6000220" algn="r"/>
                  <a:tab pos="6952384" algn="r"/>
                  <a:tab pos="7904547" algn="r"/>
                </a:tabLst>
              </a:pPr>
              <a:r>
                <a:rPr lang="de-DE" sz="1200" b="1" dirty="0" smtClean="0">
                  <a:solidFill>
                    <a:srgbClr val="141892"/>
                  </a:solidFill>
                  <a:latin typeface="Arial" charset="0"/>
                  <a:ea typeface="Arial" charset="0"/>
                  <a:cs typeface="Arial" charset="0"/>
                </a:rPr>
                <a:t>260 €</a:t>
              </a:r>
            </a:p>
            <a:p>
              <a:pPr algn="r">
                <a:tabLst>
                  <a:tab pos="1236226" algn="r"/>
                  <a:tab pos="3229423" algn="r"/>
                  <a:tab pos="4181587" algn="r"/>
                  <a:tab pos="5048056" algn="r"/>
                  <a:tab pos="6000220" algn="r"/>
                  <a:tab pos="6952384" algn="r"/>
                  <a:tab pos="7904547" algn="r"/>
                </a:tabLst>
              </a:pPr>
              <a:endParaRPr lang="de-DE" sz="1200" dirty="0" smtClean="0">
                <a:solidFill>
                  <a:srgbClr val="141892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r">
                <a:tabLst>
                  <a:tab pos="1236226" algn="r"/>
                  <a:tab pos="3229423" algn="r"/>
                  <a:tab pos="4181587" algn="r"/>
                  <a:tab pos="5048056" algn="r"/>
                  <a:tab pos="6000220" algn="r"/>
                  <a:tab pos="6952384" algn="r"/>
                  <a:tab pos="7904547" algn="r"/>
                </a:tabLst>
              </a:pPr>
              <a:endParaRPr lang="de-DE" sz="1200" dirty="0" smtClean="0">
                <a:solidFill>
                  <a:srgbClr val="141892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r">
                <a:tabLst>
                  <a:tab pos="1236226" algn="r"/>
                  <a:tab pos="3229423" algn="r"/>
                  <a:tab pos="4181587" algn="r"/>
                  <a:tab pos="5048056" algn="r"/>
                  <a:tab pos="6000220" algn="r"/>
                  <a:tab pos="6952384" algn="r"/>
                  <a:tab pos="7904547" algn="r"/>
                </a:tabLst>
              </a:pPr>
              <a:endParaRPr lang="de-DE" sz="1200" dirty="0" smtClean="0">
                <a:solidFill>
                  <a:srgbClr val="141892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r">
                <a:tabLst>
                  <a:tab pos="1236226" algn="r"/>
                  <a:tab pos="3229423" algn="r"/>
                  <a:tab pos="4181587" algn="r"/>
                  <a:tab pos="5048056" algn="r"/>
                  <a:tab pos="6000220" algn="r"/>
                  <a:tab pos="6952384" algn="r"/>
                  <a:tab pos="7904547" algn="r"/>
                </a:tabLst>
              </a:pPr>
              <a:r>
                <a:rPr lang="de-DE" sz="1200" b="1" dirty="0" smtClean="0">
                  <a:solidFill>
                    <a:srgbClr val="141892"/>
                  </a:solidFill>
                  <a:latin typeface="Arial" charset="0"/>
                  <a:ea typeface="Arial" charset="0"/>
                  <a:cs typeface="Arial" charset="0"/>
                </a:rPr>
                <a:t> 260 €</a:t>
              </a:r>
              <a:endParaRPr lang="de-DE" sz="1200" b="1" dirty="0">
                <a:solidFill>
                  <a:srgbClr val="14189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Textfeld 8"/>
            <p:cNvSpPr txBox="1"/>
            <p:nvPr/>
          </p:nvSpPr>
          <p:spPr>
            <a:xfrm>
              <a:off x="6741884" y="1824739"/>
              <a:ext cx="92202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491" eaLnBrk="0" hangingPunct="0"/>
              <a:endParaRPr lang="de-DE" sz="1200" dirty="0" smtClean="0">
                <a:latin typeface="Arial" charset="0"/>
                <a:ea typeface="Arial" charset="0"/>
                <a:cs typeface="Arial" charset="0"/>
              </a:endParaRPr>
            </a:p>
            <a:p>
              <a:pPr defTabSz="912491" eaLnBrk="0" hangingPunct="0"/>
              <a:endParaRPr lang="de-DE" sz="800" dirty="0" smtClean="0">
                <a:latin typeface="Arial" charset="0"/>
                <a:ea typeface="Arial" charset="0"/>
                <a:cs typeface="Arial" charset="0"/>
              </a:endParaRPr>
            </a:p>
            <a:p>
              <a:pPr defTabSz="912491" eaLnBrk="0" hangingPunct="0"/>
              <a:endParaRPr lang="de-DE" sz="800" dirty="0" smtClean="0">
                <a:solidFill>
                  <a:srgbClr val="141892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>
                <a:tabLst>
                  <a:tab pos="1238250" algn="r"/>
                  <a:tab pos="3232150" algn="r"/>
                  <a:tab pos="4184650" algn="r"/>
                  <a:tab pos="5051425" algn="r"/>
                  <a:tab pos="6003925" algn="r"/>
                  <a:tab pos="6956425" algn="r"/>
                  <a:tab pos="7908925" algn="r"/>
                </a:tabLst>
              </a:pPr>
              <a:r>
                <a:rPr lang="de-DE" sz="1200" b="1" dirty="0" smtClean="0">
                  <a:solidFill>
                    <a:srgbClr val="141892"/>
                  </a:solidFill>
                  <a:latin typeface="Arial" charset="0"/>
                  <a:ea typeface="Arial" charset="0"/>
                  <a:cs typeface="Arial" charset="0"/>
                </a:rPr>
                <a:t>    260 €</a:t>
              </a:r>
              <a:endParaRPr lang="de-DE" sz="1200" dirty="0" smtClean="0">
                <a:solidFill>
                  <a:srgbClr val="141892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>
                <a:tabLst>
                  <a:tab pos="1238250" algn="r"/>
                  <a:tab pos="3232150" algn="r"/>
                  <a:tab pos="4184650" algn="r"/>
                  <a:tab pos="5051425" algn="r"/>
                  <a:tab pos="6003925" algn="r"/>
                  <a:tab pos="6956425" algn="r"/>
                  <a:tab pos="7908925" algn="r"/>
                </a:tabLst>
              </a:pPr>
              <a:endParaRPr lang="de-DE" sz="1200" dirty="0" smtClean="0">
                <a:solidFill>
                  <a:srgbClr val="141892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>
                <a:tabLst>
                  <a:tab pos="1238250" algn="r"/>
                  <a:tab pos="3232150" algn="r"/>
                  <a:tab pos="4184650" algn="r"/>
                  <a:tab pos="5051425" algn="r"/>
                  <a:tab pos="6003925" algn="r"/>
                  <a:tab pos="6956425" algn="r"/>
                  <a:tab pos="7908925" algn="r"/>
                </a:tabLst>
              </a:pPr>
              <a:r>
                <a:rPr lang="de-DE" sz="1200" dirty="0" smtClean="0">
                  <a:latin typeface="Arial" charset="0"/>
                  <a:ea typeface="Arial" charset="0"/>
                  <a:cs typeface="Arial" charset="0"/>
                </a:rPr>
                <a:t>    240 €</a:t>
              </a:r>
            </a:p>
            <a:p>
              <a:pPr>
                <a:tabLst>
                  <a:tab pos="1238250" algn="r"/>
                  <a:tab pos="3232150" algn="r"/>
                  <a:tab pos="4184650" algn="r"/>
                  <a:tab pos="5051425" algn="r"/>
                  <a:tab pos="6003925" algn="r"/>
                  <a:tab pos="6956425" algn="r"/>
                  <a:tab pos="7908925" algn="r"/>
                </a:tabLst>
              </a:pPr>
              <a:endParaRPr lang="de-DE" sz="1200" dirty="0" smtClean="0">
                <a:solidFill>
                  <a:srgbClr val="141892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>
                <a:tabLst>
                  <a:tab pos="1238250" algn="r"/>
                  <a:tab pos="3232150" algn="r"/>
                  <a:tab pos="4184650" algn="r"/>
                  <a:tab pos="5051425" algn="r"/>
                  <a:tab pos="6003925" algn="r"/>
                  <a:tab pos="6956425" algn="r"/>
                  <a:tab pos="7908925" algn="r"/>
                </a:tabLst>
              </a:pPr>
              <a:r>
                <a:rPr lang="de-DE" sz="1200" b="1" dirty="0" smtClean="0">
                  <a:solidFill>
                    <a:srgbClr val="141892"/>
                  </a:solidFill>
                  <a:latin typeface="Arial" charset="0"/>
                  <a:ea typeface="Arial" charset="0"/>
                  <a:cs typeface="Arial" charset="0"/>
                </a:rPr>
                <a:t>    500 €</a:t>
              </a:r>
              <a:endParaRPr lang="de-DE" sz="1200" b="1" dirty="0">
                <a:solidFill>
                  <a:srgbClr val="14189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Textfeld 11"/>
            <p:cNvSpPr txBox="1"/>
            <p:nvPr/>
          </p:nvSpPr>
          <p:spPr>
            <a:xfrm>
              <a:off x="6300688" y="1417114"/>
              <a:ext cx="1851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b="1" u="sng" dirty="0" smtClean="0">
                  <a:solidFill>
                    <a:srgbClr val="06038D"/>
                  </a:solidFill>
                  <a:latin typeface="Arial" charset="0"/>
                  <a:ea typeface="Arial" charset="0"/>
                  <a:cs typeface="Arial" charset="0"/>
                </a:rPr>
                <a:t>KlinikRente.UK</a:t>
              </a: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4576680" y="3415305"/>
              <a:ext cx="1143008" cy="1169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92" tIns="45696" rIns="91392" bIns="45696">
              <a:spAutoFit/>
            </a:bodyPr>
            <a:lstStyle/>
            <a:p>
              <a:pPr algn="r">
                <a:tabLst>
                  <a:tab pos="3232150" algn="r"/>
                  <a:tab pos="4184650" algn="r"/>
                  <a:tab pos="5051425" algn="r"/>
                  <a:tab pos="6003925" algn="r"/>
                  <a:tab pos="6956425" algn="r"/>
                  <a:tab pos="7908925" algn="r"/>
                </a:tabLst>
              </a:pPr>
              <a:r>
                <a:rPr lang="de-DE" sz="1000" dirty="0" smtClean="0">
                  <a:latin typeface="Arial" charset="0"/>
                  <a:ea typeface="Arial" charset="0"/>
                  <a:cs typeface="Arial" charset="0"/>
                </a:rPr>
                <a:t>223 €</a:t>
              </a:r>
            </a:p>
            <a:p>
              <a:pPr algn="r">
                <a:tabLst>
                  <a:tab pos="3232150" algn="r"/>
                  <a:tab pos="4184650" algn="r"/>
                  <a:tab pos="5051425" algn="r"/>
                  <a:tab pos="6003925" algn="r"/>
                  <a:tab pos="6956425" algn="r"/>
                  <a:tab pos="7908925" algn="r"/>
                </a:tabLst>
              </a:pPr>
              <a:endParaRPr lang="de-DE" sz="1000" dirty="0" smtClean="0">
                <a:latin typeface="Arial" charset="0"/>
                <a:ea typeface="Arial" charset="0"/>
                <a:cs typeface="Arial" charset="0"/>
              </a:endParaRPr>
            </a:p>
            <a:p>
              <a:pPr algn="r">
                <a:tabLst>
                  <a:tab pos="3232150" algn="r"/>
                  <a:tab pos="4184650" algn="r"/>
                  <a:tab pos="5051425" algn="r"/>
                  <a:tab pos="6003925" algn="r"/>
                  <a:tab pos="6956425" algn="r"/>
                  <a:tab pos="7908925" algn="r"/>
                </a:tabLst>
              </a:pPr>
              <a:r>
                <a:rPr lang="de-DE" sz="1000" b="1" dirty="0" smtClean="0">
                  <a:solidFill>
                    <a:srgbClr val="141892"/>
                  </a:solidFill>
                  <a:latin typeface="Arial" charset="0"/>
                  <a:ea typeface="Arial" charset="0"/>
                  <a:cs typeface="Arial" charset="0"/>
                </a:rPr>
                <a:t> 337 €</a:t>
              </a:r>
            </a:p>
            <a:p>
              <a:pPr algn="r">
                <a:tabLst>
                  <a:tab pos="3232150" algn="r"/>
                  <a:tab pos="4184650" algn="r"/>
                  <a:tab pos="5051425" algn="r"/>
                  <a:tab pos="6003925" algn="r"/>
                  <a:tab pos="6956425" algn="r"/>
                  <a:tab pos="7908925" algn="r"/>
                </a:tabLst>
              </a:pPr>
              <a:endParaRPr lang="de-DE" sz="1000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r">
                <a:tabLst>
                  <a:tab pos="3232150" algn="r"/>
                  <a:tab pos="4184650" algn="r"/>
                  <a:tab pos="5051425" algn="r"/>
                  <a:tab pos="6003925" algn="r"/>
                  <a:tab pos="6956425" algn="r"/>
                  <a:tab pos="7908925" algn="r"/>
                </a:tabLst>
              </a:pPr>
              <a:r>
                <a:rPr lang="de-DE" sz="1000" dirty="0" smtClean="0">
                  <a:latin typeface="Arial" charset="0"/>
                  <a:ea typeface="Arial" charset="0"/>
                  <a:cs typeface="Arial" charset="0"/>
                </a:rPr>
                <a:t> 84.240 €</a:t>
              </a:r>
            </a:p>
            <a:p>
              <a:pPr algn="r">
                <a:tabLst>
                  <a:tab pos="3232150" algn="r"/>
                  <a:tab pos="4184650" algn="r"/>
                  <a:tab pos="5051425" algn="r"/>
                  <a:tab pos="6003925" algn="r"/>
                  <a:tab pos="6956425" algn="r"/>
                  <a:tab pos="7908925" algn="r"/>
                </a:tabLst>
              </a:pPr>
              <a:endParaRPr lang="de-DE" sz="1000" dirty="0" smtClean="0">
                <a:latin typeface="Arial" charset="0"/>
                <a:ea typeface="Arial" charset="0"/>
                <a:cs typeface="Arial" charset="0"/>
              </a:endParaRPr>
            </a:p>
            <a:p>
              <a:pPr algn="r">
                <a:tabLst>
                  <a:tab pos="3232150" algn="r"/>
                  <a:tab pos="4184650" algn="r"/>
                  <a:tab pos="5051425" algn="r"/>
                  <a:tab pos="6003925" algn="r"/>
                  <a:tab pos="6956425" algn="r"/>
                  <a:tab pos="7908925" algn="r"/>
                </a:tabLst>
              </a:pPr>
              <a:r>
                <a:rPr lang="de-DE" sz="1000" b="1" dirty="0" smtClean="0">
                  <a:solidFill>
                    <a:srgbClr val="141892"/>
                  </a:solidFill>
                  <a:latin typeface="Arial" charset="0"/>
                  <a:ea typeface="Arial" charset="0"/>
                  <a:cs typeface="Arial" charset="0"/>
                </a:rPr>
                <a:t> 124.906 €</a:t>
              </a:r>
              <a:endParaRPr lang="de-DE" sz="1000" b="1" dirty="0">
                <a:solidFill>
                  <a:srgbClr val="14189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2" name="Textfeld 15"/>
            <p:cNvSpPr txBox="1"/>
            <p:nvPr/>
          </p:nvSpPr>
          <p:spPr>
            <a:xfrm>
              <a:off x="6727912" y="3415305"/>
              <a:ext cx="10080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3230563" algn="r"/>
                  <a:tab pos="4183063" algn="r"/>
                  <a:tab pos="5049838" algn="r"/>
                  <a:tab pos="6002338" algn="r"/>
                  <a:tab pos="6954838" algn="r"/>
                  <a:tab pos="7907338" algn="r"/>
                </a:tabLst>
              </a:pPr>
              <a:r>
                <a:rPr lang="de-DE" sz="1000" dirty="0" smtClean="0">
                  <a:latin typeface="Arial" charset="0"/>
                  <a:ea typeface="Arial" charset="0"/>
                  <a:cs typeface="Arial" charset="0"/>
                </a:rPr>
                <a:t>        429 €</a:t>
              </a:r>
              <a:endParaRPr lang="de-DE" sz="1000" dirty="0" smtClean="0">
                <a:solidFill>
                  <a:srgbClr val="4389F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>
                <a:tabLst>
                  <a:tab pos="3230563" algn="r"/>
                  <a:tab pos="4183063" algn="r"/>
                  <a:tab pos="5049838" algn="r"/>
                  <a:tab pos="6002338" algn="r"/>
                  <a:tab pos="6954838" algn="r"/>
                  <a:tab pos="7907338" algn="r"/>
                </a:tabLst>
              </a:pPr>
              <a:endParaRPr lang="de-DE" sz="1000" dirty="0" smtClean="0">
                <a:solidFill>
                  <a:srgbClr val="FF9900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>
                <a:tabLst>
                  <a:tab pos="3232150" algn="r"/>
                  <a:tab pos="4184650" algn="r"/>
                  <a:tab pos="5051425" algn="r"/>
                  <a:tab pos="6003925" algn="r"/>
                  <a:tab pos="6956425" algn="r"/>
                  <a:tab pos="7908925" algn="r"/>
                </a:tabLst>
              </a:pPr>
              <a:r>
                <a:rPr lang="de-DE" sz="1000" b="1" dirty="0" smtClean="0">
                  <a:solidFill>
                    <a:srgbClr val="141892"/>
                  </a:solidFill>
                  <a:latin typeface="Arial" charset="0"/>
                  <a:ea typeface="Arial" charset="0"/>
                  <a:cs typeface="Arial" charset="0"/>
                </a:rPr>
                <a:t>        649 €</a:t>
              </a:r>
            </a:p>
            <a:p>
              <a:pPr>
                <a:tabLst>
                  <a:tab pos="3230563" algn="r"/>
                  <a:tab pos="4183063" algn="r"/>
                  <a:tab pos="5049838" algn="r"/>
                  <a:tab pos="6002338" algn="r"/>
                  <a:tab pos="6954838" algn="r"/>
                  <a:tab pos="7907338" algn="r"/>
                </a:tabLst>
              </a:pPr>
              <a:endParaRPr lang="de-DE" sz="1000" dirty="0" smtClean="0">
                <a:latin typeface="Arial" charset="0"/>
                <a:ea typeface="Arial" charset="0"/>
                <a:cs typeface="Arial" charset="0"/>
              </a:endParaRPr>
            </a:p>
            <a:p>
              <a:pPr>
                <a:tabLst>
                  <a:tab pos="3230563" algn="r"/>
                  <a:tab pos="4183063" algn="r"/>
                  <a:tab pos="5049838" algn="r"/>
                  <a:tab pos="6002338" algn="r"/>
                  <a:tab pos="6954838" algn="r"/>
                  <a:tab pos="7907338" algn="r"/>
                </a:tabLst>
              </a:pPr>
              <a:r>
                <a:rPr lang="de-DE" sz="1000" dirty="0" smtClean="0">
                  <a:latin typeface="Arial" charset="0"/>
                  <a:ea typeface="Arial" charset="0"/>
                  <a:cs typeface="Arial" charset="0"/>
                </a:rPr>
                <a:t> 162.000 €</a:t>
              </a:r>
            </a:p>
            <a:p>
              <a:pPr>
                <a:tabLst>
                  <a:tab pos="3230563" algn="r"/>
                  <a:tab pos="4183063" algn="r"/>
                  <a:tab pos="5049838" algn="r"/>
                  <a:tab pos="6002338" algn="r"/>
                  <a:tab pos="6954838" algn="r"/>
                  <a:tab pos="7907338" algn="r"/>
                </a:tabLst>
              </a:pPr>
              <a:endParaRPr lang="de-DE" sz="1000" dirty="0" smtClean="0">
                <a:latin typeface="Arial" charset="0"/>
                <a:ea typeface="Arial" charset="0"/>
                <a:cs typeface="Arial" charset="0"/>
              </a:endParaRPr>
            </a:p>
            <a:p>
              <a:pPr>
                <a:tabLst>
                  <a:tab pos="3232150" algn="r"/>
                  <a:tab pos="4184650" algn="r"/>
                  <a:tab pos="5051425" algn="r"/>
                  <a:tab pos="6003925" algn="r"/>
                  <a:tab pos="6956425" algn="r"/>
                  <a:tab pos="7908925" algn="r"/>
                </a:tabLst>
              </a:pPr>
              <a:r>
                <a:rPr lang="de-DE" sz="1000" b="1" dirty="0" smtClean="0">
                  <a:solidFill>
                    <a:srgbClr val="141892"/>
                  </a:solidFill>
                  <a:latin typeface="Arial" charset="0"/>
                  <a:ea typeface="Arial" charset="0"/>
                  <a:cs typeface="Arial" charset="0"/>
                </a:rPr>
                <a:t> 244.937 €</a:t>
              </a:r>
              <a:endParaRPr lang="de-DE" sz="1000" b="1" dirty="0">
                <a:solidFill>
                  <a:srgbClr val="14189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888885" y="1422518"/>
              <a:ext cx="8258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tabLst>
                  <a:tab pos="1236226" algn="r"/>
                  <a:tab pos="3229423" algn="r"/>
                  <a:tab pos="4181587" algn="r"/>
                  <a:tab pos="5048056" algn="r"/>
                  <a:tab pos="6000220" algn="r"/>
                  <a:tab pos="6952384" algn="r"/>
                  <a:tab pos="7904547" algn="r"/>
                </a:tabLst>
              </a:pPr>
              <a:r>
                <a:rPr lang="de-DE" b="1" u="sng" dirty="0" smtClean="0">
                  <a:solidFill>
                    <a:srgbClr val="06038D"/>
                  </a:solidFill>
                  <a:latin typeface="Arial" charset="0"/>
                  <a:ea typeface="Arial" charset="0"/>
                  <a:cs typeface="Arial" charset="0"/>
                </a:rPr>
                <a:t>Privat</a:t>
              </a:r>
              <a:endParaRPr lang="de-DE" b="1" u="sng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866600" y="4681837"/>
            <a:ext cx="3424975" cy="369330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21919" tIns="121919" rIns="121919" bIns="1219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800" b="1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ea typeface="Dax-Light"/>
                <a:cs typeface="Arial" pitchFamily="34" charset="0"/>
                <a:sym typeface="Dax-Light"/>
              </a:rPr>
              <a:t>* Tarifbeispiel Perspektive mit 1 % garantierter Rentensteigerung</a:t>
            </a:r>
            <a:endParaRPr kumimoji="0" lang="de-DE" sz="800" b="1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FillTx/>
              <a:ea typeface="Dax-Light"/>
              <a:cs typeface="Arial" pitchFamily="34" charset="0"/>
              <a:sym typeface="Dax-Light"/>
            </a:endParaRPr>
          </a:p>
        </p:txBody>
      </p:sp>
    </p:spTree>
    <p:extLst>
      <p:ext uri="{BB962C8B-B14F-4D97-AF65-F5344CB8AC3E}">
        <p14:creationId xmlns:p14="http://schemas.microsoft.com/office/powerpoint/2010/main" val="4865883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146"/>
          <p:cNvSpPr>
            <a:spLocks noChangeArrowheads="1"/>
          </p:cNvSpPr>
          <p:nvPr/>
        </p:nvSpPr>
        <p:spPr bwMode="auto">
          <a:xfrm>
            <a:off x="504825" y="1514475"/>
            <a:ext cx="8675688" cy="133113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19050" tIns="19050" rIns="19050" bIns="19050">
            <a:spAutoFit/>
          </a:bodyPr>
          <a:lstStyle/>
          <a:p>
            <a:pPr marL="342900" indent="-342900" defTabSz="171450">
              <a:lnSpc>
                <a:spcPct val="200000"/>
              </a:lnSpc>
              <a:buClr>
                <a:srgbClr val="313231"/>
              </a:buClr>
              <a:buSzPct val="100000"/>
              <a:buAutoNum type="arabicPeriod"/>
            </a:pP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Warum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betreiben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immer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mehr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Ärztinnen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&amp;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Ärzte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zusätzliche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Altersversorgung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?</a:t>
            </a:r>
          </a:p>
          <a:p>
            <a:pPr marL="342900" indent="-342900" defTabSz="171450">
              <a:lnSpc>
                <a:spcPct val="200000"/>
              </a:lnSpc>
              <a:buClr>
                <a:srgbClr val="313231"/>
              </a:buClr>
              <a:buSzPct val="100000"/>
              <a:buAutoNum type="arabicPeriod"/>
            </a:pP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Welche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Vorteile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bietet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die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Altersvorsorge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über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den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Betrieb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?</a:t>
            </a:r>
          </a:p>
          <a:p>
            <a:pPr marL="342900" indent="-342900" defTabSz="171450">
              <a:lnSpc>
                <a:spcPct val="200000"/>
              </a:lnSpc>
              <a:buClr>
                <a:srgbClr val="313231"/>
              </a:buClr>
              <a:buSzPct val="100000"/>
              <a:buFont typeface="Avenir Roman" charset="0"/>
              <a:buAutoNum type="arabicPeriod"/>
            </a:pP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Welche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besonderen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Vorteile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bietet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das </a:t>
            </a:r>
            <a:r>
              <a:rPr lang="en-US" altLang="en-US" sz="1400" dirty="0" smtClean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KlinikRente </a:t>
            </a:r>
            <a:r>
              <a:rPr lang="en-US" altLang="en-US" sz="1400" dirty="0" err="1" smtClean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Versorgungswerk</a:t>
            </a:r>
            <a:r>
              <a:rPr lang="en-US" altLang="en-US" sz="1400" dirty="0" smtClean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?</a:t>
            </a:r>
            <a:endParaRPr lang="en-US" altLang="en-US" sz="1400" dirty="0">
              <a:solidFill>
                <a:srgbClr val="63666A"/>
              </a:solidFill>
              <a:latin typeface="Arial" charset="0"/>
              <a:ea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14" name="Textfeld 7"/>
          <p:cNvSpPr txBox="1"/>
          <p:nvPr/>
        </p:nvSpPr>
        <p:spPr>
          <a:xfrm>
            <a:off x="8604448" y="4731990"/>
            <a:ext cx="215826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20" rIns="45720" spcCol="14288">
            <a:spAutoFit/>
          </a:bodyPr>
          <a:lstStyle/>
          <a:p>
            <a:pPr defTabSz="171452" latinLnBrk="1">
              <a:defRPr/>
            </a:pPr>
            <a:fld id="{DDA111BB-DB79-A342-A16B-AE8E70C71C20}" type="slidenum">
              <a:rPr lang="de-DE" sz="800" b="1" smtClean="0">
                <a:solidFill>
                  <a:srgbClr val="FFA678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pPr defTabSz="171452" latinLnBrk="1">
                <a:defRPr/>
              </a:pPr>
              <a:t>16</a:t>
            </a:fld>
            <a:endParaRPr lang="de-DE" sz="800" b="1" dirty="0">
              <a:solidFill>
                <a:srgbClr val="FFA678"/>
              </a:solidFill>
              <a:latin typeface="Arial" charset="0"/>
              <a:ea typeface="Arial" charset="0"/>
              <a:cs typeface="Arial" charset="0"/>
              <a:sym typeface="Dax-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5314" y="560389"/>
            <a:ext cx="7285038" cy="499194"/>
          </a:xfrm>
          <a:prstGeom prst="rect">
            <a:avLst/>
          </a:prstGeom>
        </p:spPr>
        <p:txBody>
          <a:bodyPr vert="horz" wrap="square" lIns="74297" tIns="37149" rIns="74297" bIns="371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889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-90" normalizeH="0" baseline="0" noProof="0">
                <a:ln>
                  <a:noFill/>
                </a:ln>
                <a:solidFill>
                  <a:srgbClr val="14189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Dax-ExtraBold" charset="0"/>
              </a:rPr>
              <a:t>Agenda</a:t>
            </a:r>
            <a:endParaRPr kumimoji="0" lang="en-US" sz="2800" b="1" i="0" u="none" strike="noStrike" kern="0" cap="none" spc="-90" normalizeH="0" baseline="0" noProof="0" dirty="0">
              <a:ln>
                <a:noFill/>
              </a:ln>
              <a:solidFill>
                <a:srgbClr val="141892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Dax-ExtraBold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825" y="1347613"/>
            <a:ext cx="6947495" cy="1079675"/>
          </a:xfrm>
          <a:prstGeom prst="rect">
            <a:avLst/>
          </a:prstGeom>
          <a:solidFill>
            <a:srgbClr val="FFFFFF">
              <a:alpha val="44000"/>
            </a:srgbClr>
          </a:solidFill>
          <a:ln w="635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121919" tIns="121919" rIns="121919" bIns="121919">
            <a:spAutoFit/>
          </a:bodyPr>
          <a:lstStyle/>
          <a:p>
            <a:pPr defTabSz="457200" latinLnBrk="1">
              <a:defRPr/>
            </a:pPr>
            <a:endParaRPr lang="de-DE" sz="480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Dax-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88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"/>
          <p:cNvSpPr/>
          <p:nvPr/>
        </p:nvSpPr>
        <p:spPr>
          <a:xfrm>
            <a:off x="8482906" y="4639158"/>
            <a:ext cx="409574" cy="308855"/>
          </a:xfrm>
          <a:prstGeom prst="rect">
            <a:avLst/>
          </a:prstGeom>
          <a:solidFill>
            <a:schemeClr val="bg1"/>
          </a:solidFill>
          <a:ln w="635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ax-Light"/>
              <a:ea typeface="Dax-Light"/>
              <a:cs typeface="Dax-Light"/>
              <a:sym typeface="Dax-Ligh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55976" y="195486"/>
            <a:ext cx="4536504" cy="4752528"/>
          </a:xfrm>
          <a:prstGeom prst="rect">
            <a:avLst/>
          </a:prstGeom>
          <a:solidFill>
            <a:srgbClr val="F2F2F2">
              <a:alpha val="4235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tangle 35"/>
          <p:cNvSpPr/>
          <p:nvPr/>
        </p:nvSpPr>
        <p:spPr>
          <a:xfrm>
            <a:off x="251520" y="195486"/>
            <a:ext cx="3960440" cy="4752528"/>
          </a:xfrm>
          <a:prstGeom prst="rect">
            <a:avLst/>
          </a:prstGeom>
          <a:solidFill>
            <a:srgbClr val="E1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733564" y="627534"/>
            <a:ext cx="3135206" cy="2873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indent="-14288">
              <a:lnSpc>
                <a:spcPct val="130000"/>
              </a:lnSpc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Geschichte</a:t>
            </a:r>
            <a:endParaRPr lang="en-US" sz="1400" b="1" dirty="0">
              <a:solidFill>
                <a:schemeClr val="accent5">
                  <a:lumMod val="10000"/>
                </a:schemeClr>
              </a:solidFill>
              <a:ea typeface="Poppins" charset="0"/>
              <a:cs typeface="Arial" panose="020B0604020202020204" pitchFamily="34" charset="0"/>
            </a:endParaRPr>
          </a:p>
          <a:p>
            <a:pPr marL="14288" indent="-14288">
              <a:lnSpc>
                <a:spcPct val="130000"/>
              </a:lnSpc>
            </a:pPr>
            <a:r>
              <a:rPr lang="en-US" sz="11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Seit</a:t>
            </a:r>
            <a:r>
              <a:rPr lang="en-US" sz="11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mehr</a:t>
            </a:r>
            <a:r>
              <a:rPr lang="en-US" sz="11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als</a:t>
            </a:r>
            <a:r>
              <a:rPr lang="en-US" sz="11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18 </a:t>
            </a:r>
            <a:r>
              <a:rPr lang="en-US" sz="11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Jahren</a:t>
            </a:r>
            <a:r>
              <a:rPr lang="en-US" sz="11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bietet</a:t>
            </a:r>
            <a:r>
              <a:rPr lang="en-US" sz="11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 KlinikRente </a:t>
            </a:r>
            <a:br>
              <a:rPr lang="en-US" sz="11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den </a:t>
            </a:r>
            <a:r>
              <a:rPr lang="en-US" sz="11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Mitarbeitern</a:t>
            </a:r>
            <a:r>
              <a:rPr lang="en-US" sz="11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von </a:t>
            </a:r>
            <a:r>
              <a:rPr lang="en-US" sz="1100" dirty="0" err="1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rund</a:t>
            </a:r>
            <a:r>
              <a:rPr lang="en-US" sz="11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 4.400 </a:t>
            </a:r>
            <a:r>
              <a:rPr lang="en-US" sz="11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Krankenhäusern</a:t>
            </a:r>
            <a:r>
              <a:rPr lang="en-US" sz="11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 und </a:t>
            </a:r>
            <a:r>
              <a:rPr lang="en-US" sz="11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Pflegeeinrichtungen</a:t>
            </a:r>
            <a:r>
              <a:rPr lang="en-US" sz="11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Vorsorgelösungen</a:t>
            </a:r>
            <a:r>
              <a:rPr lang="en-US" sz="11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der </a:t>
            </a:r>
            <a:r>
              <a:rPr lang="en-US" sz="11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betrieblichen</a:t>
            </a:r>
            <a:r>
              <a:rPr lang="en-US" sz="11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Altersversorgung</a:t>
            </a:r>
            <a:r>
              <a:rPr lang="en-US" sz="11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 an. </a:t>
            </a:r>
            <a:br>
              <a:rPr lang="en-US" sz="11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Die private </a:t>
            </a:r>
            <a:r>
              <a:rPr lang="en-US" sz="11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Berufsunfähigkeitsabsicherung</a:t>
            </a:r>
            <a:r>
              <a:rPr lang="en-US" sz="11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/>
            </a:r>
            <a:br>
              <a:rPr lang="en-US" sz="11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</a:br>
            <a:r>
              <a:rPr lang="en-US" sz="11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des </a:t>
            </a:r>
            <a:r>
              <a:rPr lang="en-US" sz="11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Versorgungswerks</a:t>
            </a:r>
            <a:r>
              <a:rPr lang="en-US" sz="11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ist</a:t>
            </a:r>
            <a:r>
              <a:rPr lang="en-US" sz="11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Beschäftigten</a:t>
            </a:r>
            <a:r>
              <a:rPr lang="en-US" sz="11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/>
            </a:r>
            <a:br>
              <a:rPr lang="en-US" sz="11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</a:br>
            <a:r>
              <a:rPr lang="en-US" sz="1100" dirty="0" err="1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im</a:t>
            </a:r>
            <a:r>
              <a:rPr lang="en-US" sz="11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Gesundheitswesen</a:t>
            </a:r>
            <a:r>
              <a:rPr lang="en-US" sz="11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unabhängig</a:t>
            </a:r>
            <a:r>
              <a:rPr lang="en-US" sz="11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vom</a:t>
            </a:r>
            <a:r>
              <a:rPr lang="en-US" sz="11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Arbeitgeber</a:t>
            </a:r>
            <a:r>
              <a:rPr lang="en-US" sz="11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zugänglich</a:t>
            </a:r>
            <a:r>
              <a:rPr lang="en-US" sz="11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. </a:t>
            </a:r>
          </a:p>
          <a:p>
            <a:pPr marL="14288" indent="-14288">
              <a:lnSpc>
                <a:spcPct val="130000"/>
              </a:lnSpc>
            </a:pPr>
            <a:r>
              <a:rPr lang="en-US" sz="11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Die </a:t>
            </a:r>
            <a:r>
              <a:rPr lang="en-US" sz="11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Pflegeversicherung</a:t>
            </a:r>
            <a:r>
              <a:rPr lang="en-US" sz="11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rundet</a:t>
            </a:r>
            <a:r>
              <a:rPr lang="en-US" sz="11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 das </a:t>
            </a:r>
            <a:r>
              <a:rPr lang="en-US" sz="11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Vorsorgeangebot</a:t>
            </a:r>
            <a:r>
              <a:rPr lang="en-US" sz="11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rPr>
              <a:t> ab.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491880" y="699543"/>
            <a:ext cx="5192268" cy="3790190"/>
            <a:chOff x="-324544" y="771552"/>
            <a:chExt cx="5192268" cy="379019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87293" y="909584"/>
              <a:ext cx="0" cy="3306685"/>
            </a:xfrm>
            <a:prstGeom prst="line">
              <a:avLst/>
            </a:prstGeom>
            <a:ln w="25400">
              <a:solidFill>
                <a:srgbClr val="C4F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2370212" y="771552"/>
              <a:ext cx="2201789" cy="622203"/>
              <a:chOff x="5674509" y="2531528"/>
              <a:chExt cx="2936772" cy="1106339"/>
            </a:xfrm>
          </p:grpSpPr>
          <p:sp>
            <p:nvSpPr>
              <p:cNvPr id="8" name="TextBox 18"/>
              <p:cNvSpPr txBox="1">
                <a:spLocks noChangeArrowheads="1"/>
              </p:cNvSpPr>
              <p:nvPr/>
            </p:nvSpPr>
            <p:spPr bwMode="auto">
              <a:xfrm>
                <a:off x="5680228" y="2871707"/>
                <a:ext cx="2931053" cy="766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100" dirty="0">
                    <a:solidFill>
                      <a:schemeClr val="accent5">
                        <a:lumMod val="10000"/>
                      </a:schemeClr>
                    </a:solidFill>
                    <a:ea typeface="Poppins" charset="0"/>
                    <a:cs typeface="Arial" panose="020B0604020202020204" pitchFamily="34" charset="0"/>
                  </a:rPr>
                  <a:t>auf Initiative von </a:t>
                </a:r>
                <a:r>
                  <a:rPr lang="en-US" altLang="en-US" sz="1100" dirty="0" err="1">
                    <a:solidFill>
                      <a:schemeClr val="accent5">
                        <a:lumMod val="10000"/>
                      </a:schemeClr>
                    </a:solidFill>
                    <a:ea typeface="Poppins" charset="0"/>
                    <a:cs typeface="Arial" panose="020B0604020202020204" pitchFamily="34" charset="0"/>
                  </a:rPr>
                  <a:t>Krankenhäusern</a:t>
                </a:r>
                <a:r>
                  <a:rPr lang="en-US" altLang="en-US" sz="1100" dirty="0">
                    <a:solidFill>
                      <a:schemeClr val="accent5">
                        <a:lumMod val="10000"/>
                      </a:schemeClr>
                    </a:solidFill>
                    <a:ea typeface="Poppins" charset="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9" name="Rectangle 19"/>
              <p:cNvSpPr>
                <a:spLocks noChangeArrowheads="1"/>
              </p:cNvSpPr>
              <p:nvPr/>
            </p:nvSpPr>
            <p:spPr bwMode="auto">
              <a:xfrm>
                <a:off x="5674509" y="2531528"/>
                <a:ext cx="1157142" cy="465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100" b="1" dirty="0" err="1">
                    <a:solidFill>
                      <a:schemeClr val="accent5">
                        <a:lumMod val="10000"/>
                      </a:schemeClr>
                    </a:solidFill>
                    <a:ea typeface="Poppins" charset="0"/>
                    <a:cs typeface="Arial" panose="020B0604020202020204" pitchFamily="34" charset="0"/>
                  </a:rPr>
                  <a:t>Gründung</a:t>
                </a:r>
                <a:endParaRPr lang="en-US" altLang="en-US" sz="1100" b="1" dirty="0">
                  <a:solidFill>
                    <a:schemeClr val="accent5">
                      <a:lumMod val="10000"/>
                    </a:schemeClr>
                  </a:solidFill>
                  <a:ea typeface="Poppins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-324544" y="786112"/>
              <a:ext cx="1916113" cy="352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297" tIns="37149" rIns="74297" bIns="3714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/>
              <a:r>
                <a:rPr lang="en-US" altLang="en-US" b="1" dirty="0">
                  <a:solidFill>
                    <a:schemeClr val="accent5">
                      <a:lumMod val="10000"/>
                    </a:schemeClr>
                  </a:solidFill>
                  <a:ea typeface="Poppins" charset="0"/>
                  <a:cs typeface="Arial" panose="020B0604020202020204" pitchFamily="34" charset="0"/>
                </a:rPr>
                <a:t>2002</a:t>
              </a:r>
            </a:p>
          </p:txBody>
        </p:sp>
        <p:sp>
          <p:nvSpPr>
            <p:cNvPr id="12" name="Rectangle 26"/>
            <p:cNvSpPr>
              <a:spLocks noChangeArrowheads="1"/>
            </p:cNvSpPr>
            <p:nvPr/>
          </p:nvSpPr>
          <p:spPr bwMode="auto">
            <a:xfrm>
              <a:off x="-324544" y="1898950"/>
              <a:ext cx="1916113" cy="352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297" tIns="37149" rIns="74297" bIns="3714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/>
              <a:r>
                <a:rPr lang="en-US" altLang="en-US" b="1" dirty="0">
                  <a:solidFill>
                    <a:schemeClr val="accent5">
                      <a:lumMod val="10000"/>
                    </a:schemeClr>
                  </a:solidFill>
                  <a:ea typeface="Poppins" charset="0"/>
                  <a:cs typeface="Arial" panose="020B0604020202020204" pitchFamily="34" charset="0"/>
                </a:rPr>
                <a:t>2005</a:t>
              </a:r>
              <a:endParaRPr lang="en-US" altLang="en-US" sz="105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731573" y="786112"/>
              <a:ext cx="315252" cy="315252"/>
              <a:chOff x="2203642" y="1107783"/>
              <a:chExt cx="315252" cy="315252"/>
            </a:xfrm>
          </p:grpSpPr>
          <p:sp>
            <p:nvSpPr>
              <p:cNvPr id="23" name="Oval 22"/>
              <p:cNvSpPr>
                <a:spLocks/>
              </p:cNvSpPr>
              <p:nvPr/>
            </p:nvSpPr>
            <p:spPr>
              <a:xfrm>
                <a:off x="2203642" y="1107783"/>
                <a:ext cx="315252" cy="315252"/>
              </a:xfrm>
              <a:prstGeom prst="ellipse">
                <a:avLst/>
              </a:prstGeom>
              <a:solidFill>
                <a:srgbClr val="E1F8FE"/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4297" tIns="37149" rIns="74297" bIns="37149" anchor="ctr"/>
              <a:lstStyle/>
              <a:p>
                <a:pPr algn="ctr" eaLnBrk="0" hangingPunct="0">
                  <a:defRPr/>
                </a:pPr>
                <a:endParaRPr lang="en-US" altLang="en-US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" name="Oval 12"/>
              <p:cNvSpPr>
                <a:spLocks/>
              </p:cNvSpPr>
              <p:nvPr/>
            </p:nvSpPr>
            <p:spPr>
              <a:xfrm>
                <a:off x="2259283" y="1160758"/>
                <a:ext cx="203971" cy="203971"/>
              </a:xfrm>
              <a:prstGeom prst="ellipse">
                <a:avLst/>
              </a:prstGeom>
              <a:solidFill>
                <a:srgbClr val="A6EBFF"/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4297" tIns="37149" rIns="74297" bIns="37149" anchor="ctr"/>
              <a:lstStyle/>
              <a:p>
                <a:pPr algn="ctr" eaLnBrk="0" hangingPunct="0">
                  <a:defRPr/>
                </a:pPr>
                <a:endParaRPr lang="en-US" altLang="en-US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-324544" y="4026200"/>
              <a:ext cx="1916113" cy="352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297" tIns="37149" rIns="74297" bIns="3714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/>
              <a:r>
                <a:rPr lang="en-US" altLang="en-US" b="1" dirty="0" smtClean="0">
                  <a:solidFill>
                    <a:schemeClr val="accent5">
                      <a:lumMod val="10000"/>
                    </a:schemeClr>
                  </a:solidFill>
                  <a:ea typeface="Poppins" charset="0"/>
                  <a:cs typeface="Arial" panose="020B0604020202020204" pitchFamily="34" charset="0"/>
                </a:rPr>
                <a:t>2020</a:t>
              </a:r>
              <a:endParaRPr lang="en-US" altLang="en-US" sz="105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-324544" y="2946700"/>
              <a:ext cx="1916113" cy="352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297" tIns="37149" rIns="74297" bIns="3714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/>
              <a:r>
                <a:rPr lang="en-US" altLang="en-US" b="1" dirty="0">
                  <a:solidFill>
                    <a:schemeClr val="accent5">
                      <a:lumMod val="10000"/>
                    </a:schemeClr>
                  </a:solidFill>
                  <a:ea typeface="Poppins" charset="0"/>
                  <a:cs typeface="Arial" panose="020B0604020202020204" pitchFamily="34" charset="0"/>
                </a:rPr>
                <a:t>2008</a:t>
              </a:r>
              <a:endParaRPr lang="en-US" altLang="en-US" sz="105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34"/>
            <p:cNvSpPr>
              <a:spLocks noChangeArrowheads="1"/>
            </p:cNvSpPr>
            <p:nvPr/>
          </p:nvSpPr>
          <p:spPr bwMode="auto">
            <a:xfrm>
              <a:off x="2370211" y="2895625"/>
              <a:ext cx="2037737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100" b="1" dirty="0" err="1">
                  <a:solidFill>
                    <a:schemeClr val="accent5">
                      <a:lumMod val="10000"/>
                    </a:schemeClr>
                  </a:solidFill>
                  <a:ea typeface="Poppins" charset="0"/>
                  <a:cs typeface="Arial" panose="020B0604020202020204" pitchFamily="34" charset="0"/>
                </a:rPr>
                <a:t>Tarifverträge</a:t>
              </a:r>
              <a:r>
                <a:rPr lang="en-US" altLang="en-US" sz="1100" b="1" dirty="0">
                  <a:solidFill>
                    <a:schemeClr val="accent5">
                      <a:lumMod val="10000"/>
                    </a:schemeClr>
                  </a:solidFill>
                  <a:ea typeface="Poppins" charset="0"/>
                  <a:cs typeface="Arial" panose="020B0604020202020204" pitchFamily="34" charset="0"/>
                </a:rPr>
                <a:t/>
              </a:r>
              <a:br>
                <a:rPr lang="en-US" altLang="en-US" sz="1100" b="1" dirty="0">
                  <a:solidFill>
                    <a:schemeClr val="accent5">
                      <a:lumMod val="10000"/>
                    </a:schemeClr>
                  </a:solidFill>
                  <a:ea typeface="Poppins" charset="0"/>
                  <a:cs typeface="Arial" panose="020B0604020202020204" pitchFamily="34" charset="0"/>
                </a:rPr>
              </a:br>
              <a:r>
                <a:rPr lang="en-US" altLang="en-US" sz="1100" b="1" dirty="0">
                  <a:solidFill>
                    <a:schemeClr val="accent5">
                      <a:lumMod val="10000"/>
                    </a:schemeClr>
                  </a:solidFill>
                  <a:ea typeface="Poppins" charset="0"/>
                  <a:cs typeface="Arial" panose="020B0604020202020204" pitchFamily="34" charset="0"/>
                </a:rPr>
                <a:t>(</a:t>
              </a:r>
              <a:r>
                <a:rPr lang="en-US" altLang="en-US" sz="1100" b="1" dirty="0" err="1">
                  <a:solidFill>
                    <a:schemeClr val="accent5">
                      <a:lumMod val="10000"/>
                    </a:schemeClr>
                  </a:solidFill>
                  <a:ea typeface="Poppins" charset="0"/>
                  <a:cs typeface="Arial" panose="020B0604020202020204" pitchFamily="34" charset="0"/>
                </a:rPr>
                <a:t>ver.di</a:t>
              </a:r>
              <a:r>
                <a:rPr lang="en-US" altLang="en-US" sz="1100" b="1" dirty="0">
                  <a:solidFill>
                    <a:schemeClr val="accent5">
                      <a:lumMod val="10000"/>
                    </a:schemeClr>
                  </a:solidFill>
                  <a:ea typeface="Poppins" charset="0"/>
                  <a:cs typeface="Arial" panose="020B0604020202020204" pitchFamily="34" charset="0"/>
                </a:rPr>
                <a:t> &amp; </a:t>
              </a:r>
              <a:r>
                <a:rPr lang="en-US" altLang="en-US" sz="1100" b="1" dirty="0" err="1">
                  <a:solidFill>
                    <a:schemeClr val="accent5">
                      <a:lumMod val="10000"/>
                    </a:schemeClr>
                  </a:solidFill>
                  <a:ea typeface="Poppins" charset="0"/>
                  <a:cs typeface="Arial" panose="020B0604020202020204" pitchFamily="34" charset="0"/>
                </a:rPr>
                <a:t>Marburger</a:t>
              </a:r>
              <a:r>
                <a:rPr lang="en-US" altLang="en-US" sz="1100" b="1" dirty="0">
                  <a:solidFill>
                    <a:schemeClr val="accent5">
                      <a:lumMod val="10000"/>
                    </a:schemeClr>
                  </a:solidFill>
                  <a:ea typeface="Poppins" charset="0"/>
                  <a:cs typeface="Arial" panose="020B0604020202020204" pitchFamily="34" charset="0"/>
                </a:rPr>
                <a:t> Bund)</a:t>
              </a:r>
            </a:p>
            <a:p>
              <a:r>
                <a:rPr lang="en-US" altLang="en-US" sz="1100" dirty="0" err="1">
                  <a:solidFill>
                    <a:schemeClr val="accent5">
                      <a:lumMod val="10000"/>
                    </a:schemeClr>
                  </a:solidFill>
                  <a:ea typeface="Poppins" charset="0"/>
                  <a:cs typeface="Arial" panose="020B0604020202020204" pitchFamily="34" charset="0"/>
                </a:rPr>
                <a:t>beziehen</a:t>
              </a:r>
              <a:r>
                <a:rPr lang="en-US" altLang="en-US" sz="1100" dirty="0">
                  <a:solidFill>
                    <a:schemeClr val="accent5">
                      <a:lumMod val="10000"/>
                    </a:schemeClr>
                  </a:solidFill>
                  <a:ea typeface="Poppins" charset="0"/>
                  <a:cs typeface="Arial" panose="020B0604020202020204" pitchFamily="34" charset="0"/>
                </a:rPr>
                <a:t> </a:t>
              </a:r>
              <a:r>
                <a:rPr lang="en-US" altLang="en-US" sz="1100" dirty="0" err="1">
                  <a:solidFill>
                    <a:schemeClr val="accent5">
                      <a:lumMod val="10000"/>
                    </a:schemeClr>
                  </a:solidFill>
                  <a:ea typeface="Poppins" charset="0"/>
                  <a:cs typeface="Arial" panose="020B0604020202020204" pitchFamily="34" charset="0"/>
                </a:rPr>
                <a:t>sich</a:t>
              </a:r>
              <a:r>
                <a:rPr lang="en-US" altLang="en-US" sz="1100" dirty="0">
                  <a:solidFill>
                    <a:schemeClr val="accent5">
                      <a:lumMod val="10000"/>
                    </a:schemeClr>
                  </a:solidFill>
                  <a:ea typeface="Poppins" charset="0"/>
                  <a:cs typeface="Arial" panose="020B0604020202020204" pitchFamily="34" charset="0"/>
                </a:rPr>
                <a:t> auf KlinikRente</a:t>
              </a:r>
            </a:p>
          </p:txBody>
        </p:sp>
        <p:grpSp>
          <p:nvGrpSpPr>
            <p:cNvPr id="19" name="Group 22"/>
            <p:cNvGrpSpPr>
              <a:grpSpLocks/>
            </p:cNvGrpSpPr>
            <p:nvPr/>
          </p:nvGrpSpPr>
          <p:grpSpPr bwMode="auto">
            <a:xfrm>
              <a:off x="2370212" y="3940199"/>
              <a:ext cx="2375971" cy="621543"/>
              <a:chOff x="5674509" y="2531528"/>
              <a:chExt cx="3169098" cy="1108994"/>
            </a:xfrm>
          </p:grpSpPr>
          <p:sp>
            <p:nvSpPr>
              <p:cNvPr id="20" name="TextBox 23"/>
              <p:cNvSpPr txBox="1">
                <a:spLocks noChangeArrowheads="1"/>
              </p:cNvSpPr>
              <p:nvPr/>
            </p:nvSpPr>
            <p:spPr bwMode="auto">
              <a:xfrm>
                <a:off x="5680227" y="2871708"/>
                <a:ext cx="3163380" cy="768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100" dirty="0" err="1">
                    <a:solidFill>
                      <a:schemeClr val="accent5">
                        <a:lumMod val="10000"/>
                      </a:schemeClr>
                    </a:solidFill>
                    <a:ea typeface="Poppins" charset="0"/>
                    <a:cs typeface="Arial" panose="020B0604020202020204" pitchFamily="34" charset="0"/>
                  </a:rPr>
                  <a:t>aus</a:t>
                </a:r>
                <a:r>
                  <a:rPr lang="en-US" altLang="en-US" sz="1100" dirty="0">
                    <a:solidFill>
                      <a:schemeClr val="accent5">
                        <a:lumMod val="10000"/>
                      </a:schemeClr>
                    </a:solidFill>
                    <a:ea typeface="Poppins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1100" dirty="0" err="1">
                    <a:solidFill>
                      <a:schemeClr val="accent5">
                        <a:lumMod val="10000"/>
                      </a:schemeClr>
                    </a:solidFill>
                    <a:ea typeface="Poppins" charset="0"/>
                    <a:cs typeface="Arial" panose="020B0604020202020204" pitchFamily="34" charset="0"/>
                  </a:rPr>
                  <a:t>dem</a:t>
                </a:r>
                <a:r>
                  <a:rPr lang="en-US" altLang="en-US" sz="1100" dirty="0">
                    <a:solidFill>
                      <a:schemeClr val="accent5">
                        <a:lumMod val="10000"/>
                      </a:schemeClr>
                    </a:solidFill>
                    <a:ea typeface="Poppins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1100" dirty="0" err="1">
                    <a:solidFill>
                      <a:schemeClr val="accent5">
                        <a:lumMod val="10000"/>
                      </a:schemeClr>
                    </a:solidFill>
                    <a:ea typeface="Poppins" charset="0"/>
                    <a:cs typeface="Arial" panose="020B0604020202020204" pitchFamily="34" charset="0"/>
                  </a:rPr>
                  <a:t>Gesundheitswesen</a:t>
                </a:r>
                <a:r>
                  <a:rPr lang="en-US" altLang="en-US" sz="1100" dirty="0">
                    <a:solidFill>
                      <a:schemeClr val="accent5">
                        <a:lumMod val="10000"/>
                      </a:schemeClr>
                    </a:solidFill>
                    <a:ea typeface="Poppins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1100" dirty="0" err="1">
                    <a:solidFill>
                      <a:schemeClr val="accent5">
                        <a:lumMod val="10000"/>
                      </a:schemeClr>
                    </a:solidFill>
                    <a:ea typeface="Poppins" charset="0"/>
                    <a:cs typeface="Arial" panose="020B0604020202020204" pitchFamily="34" charset="0"/>
                  </a:rPr>
                  <a:t>sind</a:t>
                </a:r>
                <a:r>
                  <a:rPr lang="en-US" altLang="en-US" sz="1100" dirty="0">
                    <a:solidFill>
                      <a:schemeClr val="accent5">
                        <a:lumMod val="10000"/>
                      </a:schemeClr>
                    </a:solidFill>
                    <a:ea typeface="Poppins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1100" dirty="0" err="1">
                    <a:solidFill>
                      <a:schemeClr val="accent5">
                        <a:lumMod val="10000"/>
                      </a:schemeClr>
                    </a:solidFill>
                    <a:ea typeface="Poppins" charset="0"/>
                    <a:cs typeface="Arial" panose="020B0604020202020204" pitchFamily="34" charset="0"/>
                  </a:rPr>
                  <a:t>Mitglied</a:t>
                </a:r>
                <a:r>
                  <a:rPr lang="en-US" altLang="en-US" sz="1100" dirty="0">
                    <a:solidFill>
                      <a:schemeClr val="accent5">
                        <a:lumMod val="10000"/>
                      </a:schemeClr>
                    </a:solidFill>
                    <a:ea typeface="Poppins" charset="0"/>
                    <a:cs typeface="Arial" panose="020B0604020202020204" pitchFamily="34" charset="0"/>
                  </a:rPr>
                  <a:t> der KlinikRente</a:t>
                </a:r>
              </a:p>
            </p:txBody>
          </p:sp>
          <p:sp>
            <p:nvSpPr>
              <p:cNvPr id="21" name="Rectangle 24"/>
              <p:cNvSpPr>
                <a:spLocks noChangeArrowheads="1"/>
              </p:cNvSpPr>
              <p:nvPr/>
            </p:nvSpPr>
            <p:spPr bwMode="auto">
              <a:xfrm>
                <a:off x="5674509" y="2531528"/>
                <a:ext cx="1824230" cy="466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100" b="1" dirty="0" smtClean="0">
                    <a:solidFill>
                      <a:schemeClr val="accent5">
                        <a:lumMod val="10000"/>
                      </a:schemeClr>
                    </a:solidFill>
                    <a:ea typeface="Poppins" charset="0"/>
                    <a:cs typeface="Arial" panose="020B0604020202020204" pitchFamily="34" charset="0"/>
                  </a:rPr>
                  <a:t>4.400 </a:t>
                </a:r>
                <a:r>
                  <a:rPr lang="en-US" altLang="en-US" sz="1100" b="1" dirty="0" err="1">
                    <a:solidFill>
                      <a:schemeClr val="accent5">
                        <a:lumMod val="10000"/>
                      </a:schemeClr>
                    </a:solidFill>
                    <a:ea typeface="Poppins" charset="0"/>
                    <a:cs typeface="Arial" panose="020B0604020202020204" pitchFamily="34" charset="0"/>
                  </a:rPr>
                  <a:t>Arbeitgeber</a:t>
                </a:r>
                <a:endParaRPr lang="en-US" altLang="en-US" sz="1100" b="1" dirty="0">
                  <a:solidFill>
                    <a:schemeClr val="accent5">
                      <a:lumMod val="10000"/>
                    </a:schemeClr>
                  </a:solidFill>
                  <a:ea typeface="Poppins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2370211" y="1851671"/>
              <a:ext cx="2497513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100" b="1" dirty="0" err="1">
                  <a:solidFill>
                    <a:schemeClr val="accent5">
                      <a:lumMod val="10000"/>
                    </a:schemeClr>
                  </a:solidFill>
                  <a:ea typeface="Poppins" charset="0"/>
                  <a:cs typeface="Arial" panose="020B0604020202020204" pitchFamily="34" charset="0"/>
                </a:rPr>
                <a:t>Kooperation</a:t>
              </a:r>
              <a:r>
                <a:rPr lang="en-US" altLang="en-US" sz="1100" b="1" dirty="0">
                  <a:solidFill>
                    <a:schemeClr val="accent5">
                      <a:lumMod val="10000"/>
                    </a:schemeClr>
                  </a:solidFill>
                  <a:ea typeface="Poppins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altLang="en-US" sz="1100" dirty="0" err="1">
                  <a:solidFill>
                    <a:schemeClr val="accent5">
                      <a:lumMod val="10000"/>
                    </a:schemeClr>
                  </a:solidFill>
                  <a:ea typeface="Poppins" charset="0"/>
                  <a:cs typeface="Arial" panose="020B0604020202020204" pitchFamily="34" charset="0"/>
                </a:rPr>
                <a:t>mit</a:t>
              </a:r>
              <a:r>
                <a:rPr lang="en-US" altLang="en-US" sz="1100" dirty="0">
                  <a:solidFill>
                    <a:schemeClr val="accent5">
                      <a:lumMod val="10000"/>
                    </a:schemeClr>
                  </a:solidFill>
                  <a:ea typeface="Poppins" charset="0"/>
                  <a:cs typeface="Arial" panose="020B0604020202020204" pitchFamily="34" charset="0"/>
                </a:rPr>
                <a:t> </a:t>
              </a:r>
              <a:r>
                <a:rPr lang="en-US" altLang="en-US" sz="1100" dirty="0" err="1">
                  <a:solidFill>
                    <a:schemeClr val="accent5">
                      <a:lumMod val="10000"/>
                    </a:schemeClr>
                  </a:solidFill>
                  <a:ea typeface="Poppins" charset="0"/>
                  <a:cs typeface="Arial" panose="020B0604020202020204" pitchFamily="34" charset="0"/>
                </a:rPr>
                <a:t>Verbänden</a:t>
              </a:r>
              <a:r>
                <a:rPr lang="en-US" altLang="en-US" sz="1100" dirty="0">
                  <a:solidFill>
                    <a:schemeClr val="accent5">
                      <a:lumMod val="10000"/>
                    </a:schemeClr>
                  </a:solidFill>
                  <a:ea typeface="Poppins" charset="0"/>
                  <a:cs typeface="Arial" panose="020B0604020202020204" pitchFamily="34" charset="0"/>
                </a:rPr>
                <a:t> und </a:t>
              </a:r>
              <a:r>
                <a:rPr lang="en-US" altLang="en-US" sz="1100" dirty="0" smtClean="0">
                  <a:solidFill>
                    <a:schemeClr val="accent5">
                      <a:lumMod val="10000"/>
                    </a:schemeClr>
                  </a:solidFill>
                  <a:ea typeface="Poppins" charset="0"/>
                  <a:cs typeface="Arial" panose="020B0604020202020204" pitchFamily="34" charset="0"/>
                </a:rPr>
                <a:t/>
              </a:r>
              <a:br>
                <a:rPr lang="en-US" altLang="en-US" sz="1100" dirty="0" smtClean="0">
                  <a:solidFill>
                    <a:schemeClr val="accent5">
                      <a:lumMod val="10000"/>
                    </a:schemeClr>
                  </a:solidFill>
                  <a:ea typeface="Poppins" charset="0"/>
                  <a:cs typeface="Arial" panose="020B0604020202020204" pitchFamily="34" charset="0"/>
                </a:rPr>
              </a:br>
              <a:r>
                <a:rPr lang="en-US" altLang="en-US" sz="1100" dirty="0" err="1" smtClean="0">
                  <a:solidFill>
                    <a:schemeClr val="accent5">
                      <a:lumMod val="10000"/>
                    </a:schemeClr>
                  </a:solidFill>
                  <a:ea typeface="Poppins" charset="0"/>
                  <a:cs typeface="Arial" panose="020B0604020202020204" pitchFamily="34" charset="0"/>
                </a:rPr>
                <a:t>Gewerkschaften</a:t>
              </a:r>
              <a:endParaRPr lang="en-US" altLang="en-US" sz="11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729667" y="1869802"/>
              <a:ext cx="315252" cy="315252"/>
              <a:chOff x="2203642" y="1107783"/>
              <a:chExt cx="315252" cy="315252"/>
            </a:xfrm>
          </p:grpSpPr>
          <p:sp>
            <p:nvSpPr>
              <p:cNvPr id="27" name="Oval 26"/>
              <p:cNvSpPr>
                <a:spLocks/>
              </p:cNvSpPr>
              <p:nvPr/>
            </p:nvSpPr>
            <p:spPr>
              <a:xfrm>
                <a:off x="2203642" y="1107783"/>
                <a:ext cx="315252" cy="315252"/>
              </a:xfrm>
              <a:prstGeom prst="ellipse">
                <a:avLst/>
              </a:prstGeom>
              <a:solidFill>
                <a:srgbClr val="E1F8FE"/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4297" tIns="37149" rIns="74297" bIns="37149" anchor="ctr"/>
              <a:lstStyle/>
              <a:p>
                <a:pPr algn="ctr" eaLnBrk="0" hangingPunct="0">
                  <a:defRPr/>
                </a:pPr>
                <a:endParaRPr lang="en-US" altLang="en-US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8" name="Oval 27"/>
              <p:cNvSpPr>
                <a:spLocks/>
              </p:cNvSpPr>
              <p:nvPr/>
            </p:nvSpPr>
            <p:spPr>
              <a:xfrm>
                <a:off x="2259283" y="1160758"/>
                <a:ext cx="203971" cy="203971"/>
              </a:xfrm>
              <a:prstGeom prst="ellipse">
                <a:avLst/>
              </a:prstGeom>
              <a:solidFill>
                <a:srgbClr val="A6EBFF"/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4297" tIns="37149" rIns="74297" bIns="37149" anchor="ctr"/>
              <a:lstStyle/>
              <a:p>
                <a:pPr algn="ctr" eaLnBrk="0" hangingPunct="0">
                  <a:defRPr/>
                </a:pPr>
                <a:endParaRPr lang="en-US" altLang="en-US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1731573" y="2920237"/>
              <a:ext cx="315252" cy="315252"/>
              <a:chOff x="2203642" y="1107783"/>
              <a:chExt cx="315252" cy="315252"/>
            </a:xfrm>
          </p:grpSpPr>
          <p:sp>
            <p:nvSpPr>
              <p:cNvPr id="30" name="Oval 29"/>
              <p:cNvSpPr>
                <a:spLocks/>
              </p:cNvSpPr>
              <p:nvPr/>
            </p:nvSpPr>
            <p:spPr>
              <a:xfrm>
                <a:off x="2203642" y="1107783"/>
                <a:ext cx="315252" cy="315252"/>
              </a:xfrm>
              <a:prstGeom prst="ellipse">
                <a:avLst/>
              </a:prstGeom>
              <a:solidFill>
                <a:srgbClr val="E1F8FE"/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4297" tIns="37149" rIns="74297" bIns="37149" anchor="ctr"/>
              <a:lstStyle/>
              <a:p>
                <a:pPr algn="ctr" eaLnBrk="0" hangingPunct="0">
                  <a:defRPr/>
                </a:pPr>
                <a:endParaRPr lang="en-US" altLang="en-US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1" name="Oval 30"/>
              <p:cNvSpPr>
                <a:spLocks/>
              </p:cNvSpPr>
              <p:nvPr/>
            </p:nvSpPr>
            <p:spPr>
              <a:xfrm>
                <a:off x="2259283" y="1160758"/>
                <a:ext cx="203971" cy="203971"/>
              </a:xfrm>
              <a:prstGeom prst="ellipse">
                <a:avLst/>
              </a:prstGeom>
              <a:solidFill>
                <a:srgbClr val="A6EBFF"/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4297" tIns="37149" rIns="74297" bIns="37149" anchor="ctr"/>
              <a:lstStyle/>
              <a:p>
                <a:pPr algn="ctr" eaLnBrk="0" hangingPunct="0">
                  <a:defRPr/>
                </a:pPr>
                <a:endParaRPr lang="en-US" altLang="en-US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1729667" y="4026200"/>
              <a:ext cx="315252" cy="315252"/>
              <a:chOff x="2203642" y="1107783"/>
              <a:chExt cx="315252" cy="315252"/>
            </a:xfrm>
          </p:grpSpPr>
          <p:sp>
            <p:nvSpPr>
              <p:cNvPr id="33" name="Oval 32"/>
              <p:cNvSpPr>
                <a:spLocks/>
              </p:cNvSpPr>
              <p:nvPr/>
            </p:nvSpPr>
            <p:spPr>
              <a:xfrm>
                <a:off x="2203642" y="1107783"/>
                <a:ext cx="315252" cy="315252"/>
              </a:xfrm>
              <a:prstGeom prst="ellipse">
                <a:avLst/>
              </a:prstGeom>
              <a:solidFill>
                <a:srgbClr val="E1F8FE"/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4297" tIns="37149" rIns="74297" bIns="37149" anchor="ctr"/>
              <a:lstStyle/>
              <a:p>
                <a:pPr algn="ctr" eaLnBrk="0" hangingPunct="0">
                  <a:defRPr/>
                </a:pPr>
                <a:endParaRPr lang="en-US" altLang="en-US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4" name="Oval 33"/>
              <p:cNvSpPr>
                <a:spLocks/>
              </p:cNvSpPr>
              <p:nvPr/>
            </p:nvSpPr>
            <p:spPr>
              <a:xfrm>
                <a:off x="2259283" y="1160758"/>
                <a:ext cx="203971" cy="203971"/>
              </a:xfrm>
              <a:prstGeom prst="ellipse">
                <a:avLst/>
              </a:prstGeom>
              <a:solidFill>
                <a:srgbClr val="A6EBFF"/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4297" tIns="37149" rIns="74297" bIns="37149" anchor="ctr"/>
              <a:lstStyle/>
              <a:p>
                <a:pPr algn="ctr" eaLnBrk="0" hangingPunct="0">
                  <a:defRPr/>
                </a:pPr>
                <a:endParaRPr lang="en-US" altLang="en-US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705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203848" y="699963"/>
            <a:ext cx="2736304" cy="3888009"/>
          </a:xfrm>
          <a:prstGeom prst="rect">
            <a:avLst/>
          </a:prstGeom>
          <a:solidFill>
            <a:srgbClr val="F7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2" name="Rectangle 1"/>
          <p:cNvSpPr/>
          <p:nvPr/>
        </p:nvSpPr>
        <p:spPr>
          <a:xfrm>
            <a:off x="3940696" y="3363838"/>
            <a:ext cx="2195209" cy="532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88" indent="-14288">
              <a:lnSpc>
                <a:spcPct val="130000"/>
              </a:lnSpc>
            </a:pPr>
            <a:r>
              <a:rPr lang="en-US" sz="1100" b="1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Berufsunfähigkeits</a:t>
            </a:r>
            <a:r>
              <a:rPr lang="en-US" sz="1100" b="1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-</a:t>
            </a:r>
          </a:p>
          <a:p>
            <a:pPr marL="14288" indent="-14288">
              <a:lnSpc>
                <a:spcPct val="130000"/>
              </a:lnSpc>
            </a:pPr>
            <a:r>
              <a:rPr lang="en-US" sz="1100" b="1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absicherung</a:t>
            </a:r>
            <a:endParaRPr lang="en-US" sz="1000" b="1" dirty="0">
              <a:solidFill>
                <a:schemeClr val="accent5">
                  <a:lumMod val="10000"/>
                </a:schemeClr>
              </a:solidFill>
              <a:ea typeface="Poppins" charset="0"/>
              <a:cs typeface="Poppin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23928" y="3934915"/>
            <a:ext cx="2195209" cy="532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88" indent="-14288">
              <a:lnSpc>
                <a:spcPct val="130000"/>
              </a:lnSpc>
            </a:pPr>
            <a:r>
              <a:rPr lang="en-US" sz="1100" b="1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Grundfähigkeits</a:t>
            </a:r>
            <a:r>
              <a:rPr lang="en-US" sz="1100" b="1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-</a:t>
            </a:r>
          </a:p>
          <a:p>
            <a:pPr marL="14288" indent="-14288">
              <a:lnSpc>
                <a:spcPct val="130000"/>
              </a:lnSpc>
            </a:pPr>
            <a:r>
              <a:rPr lang="en-US" sz="1100" b="1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absicherung</a:t>
            </a:r>
            <a:endParaRPr lang="en-US" sz="1000" b="1" dirty="0">
              <a:solidFill>
                <a:schemeClr val="accent5">
                  <a:lumMod val="10000"/>
                </a:schemeClr>
              </a:solidFill>
              <a:ea typeface="Poppins" charset="0"/>
              <a:cs typeface="Poppin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190" y="3406169"/>
            <a:ext cx="433468" cy="433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3990758"/>
            <a:ext cx="433778" cy="4337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1522" y="699542"/>
            <a:ext cx="2736304" cy="3888431"/>
          </a:xfrm>
          <a:prstGeom prst="rect">
            <a:avLst/>
          </a:prstGeom>
          <a:solidFill>
            <a:srgbClr val="E1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441253" y="1716330"/>
            <a:ext cx="2402358" cy="2254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indent="-14288">
              <a:lnSpc>
                <a:spcPct val="130000"/>
              </a:lnSpc>
            </a:pPr>
            <a:r>
              <a:rPr lang="en-US" sz="1400" b="1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Betriebliche</a:t>
            </a:r>
            <a:r>
              <a:rPr lang="en-US" sz="1400" b="1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</a:t>
            </a:r>
            <a:br>
              <a:rPr lang="en-US" sz="1400" b="1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</a:br>
            <a:r>
              <a:rPr lang="en-US" sz="1400" b="1" dirty="0" err="1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Altersversorgung</a:t>
            </a:r>
            <a:r>
              <a:rPr lang="en-US" sz="9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/>
            </a:r>
            <a:br>
              <a:rPr lang="en-US" sz="9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</a:br>
            <a:r>
              <a:rPr lang="en-US" sz="9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KlinikRente </a:t>
            </a:r>
            <a:r>
              <a:rPr lang="en-US" sz="900" dirty="0" err="1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ist</a:t>
            </a:r>
            <a:r>
              <a:rPr lang="en-US" sz="9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der </a:t>
            </a:r>
            <a:r>
              <a:rPr lang="en-US" sz="900" dirty="0" err="1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Branchenstandard</a:t>
            </a:r>
            <a:r>
              <a:rPr lang="en-US" sz="9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</a:t>
            </a:r>
            <a:r>
              <a:rPr lang="en-US" sz="900" dirty="0" err="1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für</a:t>
            </a:r>
            <a:r>
              <a:rPr lang="en-US" sz="9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</a:t>
            </a:r>
            <a:r>
              <a:rPr lang="en-US" sz="900" dirty="0" err="1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Betriebsrenten</a:t>
            </a:r>
            <a:r>
              <a:rPr lang="en-US" sz="9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</a:t>
            </a:r>
            <a:r>
              <a:rPr lang="en-US" sz="900" dirty="0" err="1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im</a:t>
            </a:r>
            <a:r>
              <a:rPr lang="en-US" sz="9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</a:t>
            </a:r>
            <a:r>
              <a:rPr lang="en-US" sz="900" dirty="0" err="1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Gesundheitswesen</a:t>
            </a:r>
            <a:r>
              <a:rPr lang="en-US" sz="9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. Die </a:t>
            </a:r>
            <a:r>
              <a:rPr lang="en-US" sz="900" dirty="0" err="1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konsortiale</a:t>
            </a:r>
            <a:r>
              <a:rPr lang="en-US" sz="9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</a:t>
            </a:r>
            <a:r>
              <a:rPr lang="en-US" sz="900" dirty="0" err="1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Struktur</a:t>
            </a:r>
            <a:r>
              <a:rPr lang="en-US" sz="9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</a:t>
            </a:r>
            <a:r>
              <a:rPr lang="en-US" sz="900" dirty="0" err="1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gewährleistet</a:t>
            </a:r>
            <a:r>
              <a:rPr lang="en-US" sz="9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</a:t>
            </a:r>
            <a:r>
              <a:rPr lang="en-US" sz="900" dirty="0" err="1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Sicherheit</a:t>
            </a:r>
            <a:r>
              <a:rPr lang="en-US" sz="9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, </a:t>
            </a:r>
            <a:r>
              <a:rPr lang="en-US" sz="900" dirty="0" err="1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langfristige</a:t>
            </a:r>
            <a:r>
              <a:rPr lang="en-US" sz="9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</a:t>
            </a:r>
            <a:r>
              <a:rPr lang="en-US" sz="900" dirty="0" err="1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Stabilität</a:t>
            </a:r>
            <a:r>
              <a:rPr lang="en-US" sz="9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und </a:t>
            </a:r>
            <a:r>
              <a:rPr lang="en-US" sz="900" dirty="0" err="1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vereinfachte</a:t>
            </a:r>
            <a:r>
              <a:rPr lang="en-US" sz="9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</a:t>
            </a:r>
            <a:r>
              <a:rPr lang="en-US" sz="900" dirty="0" err="1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Portabilität</a:t>
            </a:r>
            <a:r>
              <a:rPr lang="en-US" sz="9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. </a:t>
            </a:r>
            <a:r>
              <a:rPr lang="en-US" sz="900" dirty="0" err="1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Deshalb</a:t>
            </a:r>
            <a:r>
              <a:rPr lang="en-US" sz="9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</a:t>
            </a:r>
            <a:r>
              <a:rPr lang="en-US" sz="900" dirty="0" err="1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haben</a:t>
            </a:r>
            <a:r>
              <a:rPr lang="en-US" sz="9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</a:t>
            </a:r>
            <a:r>
              <a:rPr lang="en-US" sz="900" dirty="0" err="1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sich</a:t>
            </a:r>
            <a:r>
              <a:rPr lang="en-US" sz="9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</a:t>
            </a:r>
            <a:r>
              <a:rPr lang="en-US" sz="900" dirty="0" err="1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inzwischen</a:t>
            </a:r>
            <a:r>
              <a:rPr lang="en-US" sz="9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</a:t>
            </a:r>
            <a:r>
              <a:rPr lang="en-US" sz="900" dirty="0" err="1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rund</a:t>
            </a:r>
            <a:r>
              <a:rPr lang="en-US" sz="9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4.400 </a:t>
            </a:r>
            <a:r>
              <a:rPr lang="en-US" sz="900" dirty="0" err="1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Krankenhäuser</a:t>
            </a:r>
            <a:r>
              <a:rPr lang="en-US" sz="9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, </a:t>
            </a:r>
            <a:r>
              <a:rPr lang="en-US" sz="900" dirty="0" err="1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Reha</a:t>
            </a:r>
            <a:r>
              <a:rPr lang="en-US" sz="9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- und </a:t>
            </a:r>
            <a:r>
              <a:rPr lang="en-US" sz="900" dirty="0" err="1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Pflegeeinrichtungen</a:t>
            </a:r>
            <a:r>
              <a:rPr lang="en-US" sz="9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</a:t>
            </a:r>
            <a:r>
              <a:rPr lang="en-US" sz="900" dirty="0" err="1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bei</a:t>
            </a:r>
            <a:r>
              <a:rPr lang="en-US" sz="9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der </a:t>
            </a:r>
            <a:r>
              <a:rPr lang="en-US" sz="900" dirty="0" err="1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Betriebsrente</a:t>
            </a:r>
            <a:r>
              <a:rPr lang="en-US" sz="9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</a:t>
            </a:r>
            <a:r>
              <a:rPr lang="en-US" sz="900" dirty="0" err="1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für</a:t>
            </a:r>
            <a:r>
              <a:rPr lang="en-US" sz="9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das </a:t>
            </a:r>
            <a:r>
              <a:rPr lang="en-US" sz="900" dirty="0" err="1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Versorgungswerk</a:t>
            </a:r>
            <a:r>
              <a:rPr lang="en-US" sz="9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</a:t>
            </a:r>
            <a:r>
              <a:rPr lang="en-US" sz="900" dirty="0" err="1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entschieden</a:t>
            </a:r>
            <a:r>
              <a:rPr lang="en-US" sz="9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.</a:t>
            </a:r>
            <a:endParaRPr lang="en-US" sz="900" dirty="0">
              <a:solidFill>
                <a:schemeClr val="accent5">
                  <a:lumMod val="10000"/>
                </a:schemeClr>
              </a:solidFill>
              <a:ea typeface="Poppins" charset="0"/>
              <a:cs typeface="Poppin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07686" y="6255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9" name="Rectangle 18"/>
          <p:cNvSpPr/>
          <p:nvPr/>
        </p:nvSpPr>
        <p:spPr>
          <a:xfrm>
            <a:off x="6156177" y="699542"/>
            <a:ext cx="2736304" cy="3888429"/>
          </a:xfrm>
          <a:prstGeom prst="rect">
            <a:avLst/>
          </a:prstGeom>
          <a:solidFill>
            <a:srgbClr val="ECF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tangle 19"/>
          <p:cNvSpPr/>
          <p:nvPr/>
        </p:nvSpPr>
        <p:spPr>
          <a:xfrm>
            <a:off x="6345908" y="1716330"/>
            <a:ext cx="2402358" cy="2074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indent="-14288">
              <a:lnSpc>
                <a:spcPct val="130000"/>
              </a:lnSpc>
            </a:pPr>
            <a:r>
              <a:rPr lang="en-US" sz="1400" b="1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Pflege</a:t>
            </a:r>
            <a:r>
              <a:rPr lang="en-US" sz="1400" b="1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-</a:t>
            </a:r>
            <a:br>
              <a:rPr lang="en-US" sz="1400" b="1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</a:br>
            <a:r>
              <a:rPr lang="en-US" sz="1400" b="1" dirty="0" err="1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absicherung</a:t>
            </a:r>
            <a:r>
              <a:rPr lang="en-US" sz="9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/>
            </a:r>
            <a:br>
              <a:rPr lang="en-US" sz="9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</a:br>
            <a:r>
              <a:rPr lang="en-US" sz="9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Mit</a:t>
            </a:r>
            <a:r>
              <a:rPr lang="en-US" sz="9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der </a:t>
            </a:r>
            <a:r>
              <a:rPr lang="en-US" sz="9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Pflegeversicherung</a:t>
            </a:r>
            <a:r>
              <a:rPr lang="en-US" sz="9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</a:t>
            </a:r>
            <a:r>
              <a:rPr lang="en-US" sz="9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bietet</a:t>
            </a:r>
            <a:r>
              <a:rPr lang="en-US" sz="9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KlinikRente </a:t>
            </a:r>
            <a:r>
              <a:rPr lang="en-US" sz="9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seit</a:t>
            </a:r>
            <a:r>
              <a:rPr lang="en-US" sz="9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2017 </a:t>
            </a:r>
            <a:r>
              <a:rPr lang="en-US" sz="9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allen</a:t>
            </a:r>
            <a:r>
              <a:rPr lang="en-US" sz="9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</a:t>
            </a:r>
            <a:r>
              <a:rPr lang="en-US" sz="9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Beschäftigten</a:t>
            </a:r>
            <a:r>
              <a:rPr lang="en-US" sz="9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</a:t>
            </a:r>
            <a:r>
              <a:rPr lang="en-US" sz="9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im</a:t>
            </a:r>
            <a:r>
              <a:rPr lang="en-US" sz="9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</a:t>
            </a:r>
            <a:r>
              <a:rPr lang="en-US" sz="9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Gesundheitswesen</a:t>
            </a:r>
            <a:r>
              <a:rPr lang="en-US" sz="9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</a:t>
            </a:r>
            <a:r>
              <a:rPr lang="en-US" sz="9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eine</a:t>
            </a:r>
            <a:r>
              <a:rPr lang="en-US" sz="9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</a:t>
            </a:r>
            <a:r>
              <a:rPr lang="en-US" sz="9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Lösung</a:t>
            </a:r>
            <a:r>
              <a:rPr lang="en-US" sz="9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</a:t>
            </a:r>
            <a:r>
              <a:rPr lang="en-US" sz="9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zur</a:t>
            </a:r>
            <a:r>
              <a:rPr lang="en-US" sz="9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</a:t>
            </a:r>
            <a:r>
              <a:rPr lang="en-US" sz="9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Absicherung</a:t>
            </a:r>
            <a:r>
              <a:rPr lang="en-US" sz="9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der </a:t>
            </a:r>
            <a:r>
              <a:rPr lang="en-US" sz="9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Pflegebedürftigkeit</a:t>
            </a:r>
            <a:r>
              <a:rPr lang="en-US" sz="9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. Das </a:t>
            </a:r>
            <a:r>
              <a:rPr lang="en-US" sz="9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Besondere</a:t>
            </a:r>
            <a:r>
              <a:rPr lang="en-US" sz="9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an </a:t>
            </a:r>
            <a:r>
              <a:rPr lang="en-US" sz="9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dieser</a:t>
            </a:r>
            <a:r>
              <a:rPr lang="en-US" sz="9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</a:t>
            </a:r>
            <a:r>
              <a:rPr lang="en-US" sz="9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Absicherung</a:t>
            </a:r>
            <a:r>
              <a:rPr lang="en-US" sz="9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</a:t>
            </a:r>
            <a:r>
              <a:rPr lang="en-US" sz="9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ist</a:t>
            </a:r>
            <a:r>
              <a:rPr lang="en-US" sz="9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, </a:t>
            </a:r>
            <a:r>
              <a:rPr lang="en-US" sz="9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dass</a:t>
            </a:r>
            <a:r>
              <a:rPr lang="en-US" sz="9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</a:t>
            </a:r>
            <a:r>
              <a:rPr lang="en-US" sz="9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mit</a:t>
            </a:r>
            <a:r>
              <a:rPr lang="en-US" sz="9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der </a:t>
            </a:r>
            <a:r>
              <a:rPr lang="en-US" sz="9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Pflegeversicherung</a:t>
            </a:r>
            <a:r>
              <a:rPr lang="en-US" sz="9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</a:t>
            </a:r>
            <a:r>
              <a:rPr lang="en-US" sz="9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auch</a:t>
            </a:r>
            <a:r>
              <a:rPr lang="en-US" sz="9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der </a:t>
            </a:r>
            <a:r>
              <a:rPr lang="en-US" sz="9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eigene</a:t>
            </a:r>
            <a:r>
              <a:rPr lang="en-US" sz="9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</a:t>
            </a:r>
            <a:r>
              <a:rPr lang="en-US" sz="9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Vermögensaufbau</a:t>
            </a:r>
            <a:r>
              <a:rPr lang="en-US" sz="9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</a:t>
            </a:r>
            <a:r>
              <a:rPr lang="en-US" sz="9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verbunden</a:t>
            </a:r>
            <a:r>
              <a:rPr lang="en-US" sz="9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</a:t>
            </a:r>
            <a:r>
              <a:rPr lang="en-US" sz="9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werden</a:t>
            </a:r>
            <a:r>
              <a:rPr lang="en-US" sz="9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 </a:t>
            </a:r>
            <a:r>
              <a:rPr lang="en-US" sz="900" dirty="0" err="1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kann</a:t>
            </a:r>
            <a:r>
              <a:rPr lang="en-US" sz="900" dirty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771550"/>
            <a:ext cx="1011170" cy="10111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673" y="868006"/>
            <a:ext cx="739800" cy="73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647" y="843558"/>
            <a:ext cx="744705" cy="74470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397275" y="1707654"/>
            <a:ext cx="2402358" cy="1533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indent="-14288">
              <a:lnSpc>
                <a:spcPct val="130000"/>
              </a:lnSpc>
            </a:pPr>
            <a:r>
              <a:rPr lang="de-DE" sz="1400" b="1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Einkommens-</a:t>
            </a:r>
            <a:br>
              <a:rPr lang="de-DE" sz="1400" b="1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</a:br>
            <a:r>
              <a:rPr lang="de-DE" sz="1400" b="1" dirty="0" err="1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absicherung</a:t>
            </a:r>
            <a:r>
              <a:rPr lang="de-DE" sz="9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/>
            </a:r>
            <a:br>
              <a:rPr lang="de-DE" sz="9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</a:br>
            <a:r>
              <a:rPr lang="de-DE" sz="900" dirty="0" smtClean="0">
                <a:solidFill>
                  <a:schemeClr val="accent5">
                    <a:lumMod val="10000"/>
                  </a:schemeClr>
                </a:solidFill>
                <a:ea typeface="Poppins" charset="0"/>
                <a:cs typeface="Poppins" charset="0"/>
              </a:rPr>
              <a:t>Mit zwei bedarfsorientierten Produkten bietet KlinikRente für Beschäftigte im Gesundheitswesen die Möglichkeit, sich gegen den gesundheitsbedingten Verlust des Einkommens abzusichern. </a:t>
            </a:r>
            <a:endParaRPr lang="de-DE" sz="900" dirty="0">
              <a:solidFill>
                <a:schemeClr val="accent5">
                  <a:lumMod val="10000"/>
                </a:schemeClr>
              </a:solidFill>
              <a:ea typeface="Poppins" charset="0"/>
              <a:cs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96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14" grpId="0"/>
      <p:bldP spid="11" grpId="0" animBg="1"/>
      <p:bldP spid="8" grpId="0"/>
      <p:bldP spid="19" grpId="0" animBg="1"/>
      <p:bldP spid="20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59" y="1652878"/>
            <a:ext cx="5854407" cy="2914175"/>
          </a:xfrm>
          <a:prstGeom prst="rect">
            <a:avLst/>
          </a:prstGeom>
        </p:spPr>
      </p:pic>
      <p:sp>
        <p:nvSpPr>
          <p:cNvPr id="214020" name="Title 1"/>
          <p:cNvSpPr txBox="1">
            <a:spLocks/>
          </p:cNvSpPr>
          <p:nvPr/>
        </p:nvSpPr>
        <p:spPr bwMode="auto">
          <a:xfrm>
            <a:off x="458167" y="555526"/>
            <a:ext cx="7138169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7" tIns="37149" rIns="74297" bIns="37149"/>
          <a:lstStyle/>
          <a:p>
            <a:pPr defTabSz="190500"/>
            <a:r>
              <a:rPr lang="de-DE" sz="2800" b="1" dirty="0" smtClean="0">
                <a:solidFill>
                  <a:srgbClr val="141892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  <a:t>Bessere </a:t>
            </a:r>
            <a:r>
              <a:rPr lang="de-DE" sz="2800" b="1" dirty="0">
                <a:solidFill>
                  <a:srgbClr val="141892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  <a:t>Portabilität </a:t>
            </a:r>
            <a:br>
              <a:rPr lang="de-DE" sz="2800" b="1" dirty="0">
                <a:solidFill>
                  <a:srgbClr val="141892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</a:br>
            <a:r>
              <a:rPr lang="de-DE" sz="2800" b="1" dirty="0" smtClean="0">
                <a:solidFill>
                  <a:srgbClr val="141892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  <a:t>durch </a:t>
            </a:r>
            <a:r>
              <a:rPr lang="de-DE" sz="2800" b="1" dirty="0">
                <a:solidFill>
                  <a:srgbClr val="141892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  <a:t>die hohe Verbreitung</a:t>
            </a:r>
            <a:endParaRPr lang="en-US" sz="2800" b="1" dirty="0">
              <a:solidFill>
                <a:srgbClr val="141892"/>
              </a:solidFill>
              <a:latin typeface="Arial" charset="0"/>
              <a:ea typeface="Arial" charset="0"/>
              <a:cs typeface="Arial" charset="0"/>
              <a:sym typeface="Dax-ExtraBold" charset="0"/>
            </a:endParaRPr>
          </a:p>
        </p:txBody>
      </p:sp>
      <p:sp>
        <p:nvSpPr>
          <p:cNvPr id="214022" name="TextBox 27"/>
          <p:cNvSpPr txBox="1">
            <a:spLocks noChangeArrowheads="1"/>
          </p:cNvSpPr>
          <p:nvPr/>
        </p:nvSpPr>
        <p:spPr bwMode="auto">
          <a:xfrm>
            <a:off x="6577333" y="3945331"/>
            <a:ext cx="19700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r>
              <a:rPr lang="en-US" altLang="en-US" sz="12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die KlinikRente </a:t>
            </a:r>
            <a:r>
              <a:rPr lang="en-US" altLang="en-US" sz="12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anbieten</a:t>
            </a:r>
            <a:endParaRPr lang="en-US" altLang="en-US" sz="1200" dirty="0">
              <a:solidFill>
                <a:srgbClr val="63666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4023" name="Rectangle 28"/>
          <p:cNvSpPr>
            <a:spLocks noChangeArrowheads="1"/>
          </p:cNvSpPr>
          <p:nvPr/>
        </p:nvSpPr>
        <p:spPr bwMode="auto">
          <a:xfrm>
            <a:off x="6588125" y="3435350"/>
            <a:ext cx="2321451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r>
              <a:rPr lang="en-US" altLang="en-US" sz="1600" b="1" dirty="0">
                <a:solidFill>
                  <a:srgbClr val="141892"/>
                </a:solidFill>
                <a:latin typeface="Arial" charset="0"/>
                <a:ea typeface="Arial" charset="0"/>
                <a:cs typeface="Arial" charset="0"/>
              </a:rPr>
              <a:t>ANZAHL </a:t>
            </a:r>
          </a:p>
          <a:p>
            <a:r>
              <a:rPr lang="en-US" altLang="en-US" sz="1600" b="1" dirty="0">
                <a:solidFill>
                  <a:srgbClr val="141892"/>
                </a:solidFill>
                <a:latin typeface="Arial" charset="0"/>
                <a:ea typeface="Arial" charset="0"/>
                <a:cs typeface="Arial" charset="0"/>
              </a:rPr>
              <a:t>DER UNTERNEHMEN,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90538" y="379413"/>
            <a:ext cx="6745758" cy="352425"/>
          </a:xfrm>
          <a:prstGeom prst="rect">
            <a:avLst/>
          </a:prstGeom>
        </p:spPr>
        <p:txBody>
          <a:bodyPr lIns="27856" tIns="13928" rIns="27856" bIns="13928"/>
          <a:lstStyle>
            <a:lvl1pPr marL="0" indent="0" algn="ctr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None/>
              <a:defRPr sz="1000" b="1" i="0">
                <a:solidFill>
                  <a:schemeClr val="tx1"/>
                </a:solidFill>
                <a:latin typeface="Source Sans Pro ExtraLight" charset="0"/>
                <a:ea typeface="Source Sans Pro ExtraLight" charset="0"/>
                <a:cs typeface="Source Sans Pro ExtraLight" charset="0"/>
                <a:sym typeface="Dax Bold" charset="0"/>
              </a:defRPr>
            </a:lvl1pPr>
            <a:lvl2pPr marL="190500" indent="266700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2pPr>
            <a:lvl3pPr marL="719138" indent="-334963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•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3pPr>
            <a:lvl4pPr marL="977900" indent="-403225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4pPr>
            <a:lvl5pPr marL="1216025" indent="-447675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»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5pPr>
            <a:lvl6pPr marL="1408176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6pPr>
            <a:lvl7pPr marL="1600200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7pPr>
            <a:lvl8pPr marL="1792224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8pPr>
            <a:lvl9pPr marL="1984248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9pPr>
          </a:lstStyle>
          <a:p>
            <a:pPr algn="l">
              <a:defRPr/>
            </a:pPr>
            <a:r>
              <a:rPr lang="en-US" sz="12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WELCHE BESONDEREN VORTEILE BIETET DAS KLINIKRENTE </a:t>
            </a:r>
            <a:r>
              <a:rPr lang="en-US" sz="1200" dirty="0" smtClean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VERSORGUNGSWERK?</a:t>
            </a:r>
            <a:endParaRPr lang="en-US" sz="1200" dirty="0">
              <a:solidFill>
                <a:srgbClr val="63666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feld 7"/>
          <p:cNvSpPr txBox="1"/>
          <p:nvPr/>
        </p:nvSpPr>
        <p:spPr>
          <a:xfrm>
            <a:off x="8604448" y="4731990"/>
            <a:ext cx="215826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20" rIns="45720" spcCol="14288">
            <a:spAutoFit/>
          </a:bodyPr>
          <a:lstStyle/>
          <a:p>
            <a:pPr defTabSz="171452" latinLnBrk="1">
              <a:defRPr/>
            </a:pPr>
            <a:fld id="{29A528B6-2F35-974A-BCEF-8682B344A3FC}" type="slidenum">
              <a:rPr lang="de-DE" sz="800" b="1" smtClean="0">
                <a:solidFill>
                  <a:srgbClr val="FFA678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pPr defTabSz="171452" latinLnBrk="1">
                <a:defRPr/>
              </a:pPr>
              <a:t>19</a:t>
            </a:fld>
            <a:endParaRPr lang="de-DE" sz="800" b="1" dirty="0">
              <a:solidFill>
                <a:srgbClr val="FFA678"/>
              </a:solidFill>
              <a:latin typeface="Arial" charset="0"/>
              <a:ea typeface="Arial" charset="0"/>
              <a:cs typeface="Arial" charset="0"/>
              <a:sym typeface="Dax-Light"/>
            </a:endParaRPr>
          </a:p>
        </p:txBody>
      </p:sp>
    </p:spTree>
    <p:extLst>
      <p:ext uri="{BB962C8B-B14F-4D97-AF65-F5344CB8AC3E}">
        <p14:creationId xmlns:p14="http://schemas.microsoft.com/office/powerpoint/2010/main" val="41005870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6222" y="-236562"/>
            <a:ext cx="9721080" cy="6480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2952">
            <a:off x="2144082" y="2285288"/>
            <a:ext cx="6275070" cy="5143500"/>
          </a:xfrm>
          <a:prstGeom prst="rect">
            <a:avLst/>
          </a:prstGeom>
        </p:spPr>
      </p:pic>
      <p:sp>
        <p:nvSpPr>
          <p:cNvPr id="11" name="Title 6"/>
          <p:cNvSpPr txBox="1">
            <a:spLocks/>
          </p:cNvSpPr>
          <p:nvPr/>
        </p:nvSpPr>
        <p:spPr>
          <a:xfrm>
            <a:off x="3563889" y="3513999"/>
            <a:ext cx="5328592" cy="1159622"/>
          </a:xfrm>
          <a:prstGeom prst="rect">
            <a:avLst/>
          </a:prstGeom>
          <a:noFill/>
        </p:spPr>
        <p:txBody>
          <a:bodyPr vert="horz" wrap="square" lIns="0" tIns="146254" rIns="234007" bIns="87753" numCol="1" anchor="t" anchorCtr="0" compatLnSpc="1">
            <a:prstTxWarp prst="textNoShape">
              <a:avLst/>
            </a:prstTxWarp>
            <a:spAutoFit/>
          </a:bodyPr>
          <a:lstStyle>
            <a:lvl1pPr algn="l" defTabSz="188913" rtl="0" eaLnBrk="0" fontAlgn="base" hangingPunct="0">
              <a:spcBef>
                <a:spcPct val="0"/>
              </a:spcBef>
              <a:spcAft>
                <a:spcPct val="0"/>
              </a:spcAft>
              <a:defRPr sz="3300" b="1" i="0" kern="0" spc="-9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  <a:sym typeface="Dax-ExtraBold" charset="0"/>
              </a:defRPr>
            </a:lvl1pPr>
            <a:lvl2pPr algn="ctr" defTabSz="188913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204D9C"/>
                </a:solidFill>
                <a:latin typeface="Arial" charset="0"/>
                <a:ea typeface="Dax-ExtraBold"/>
                <a:cs typeface="Arial" charset="0"/>
                <a:sym typeface="Dax-ExtraBold" charset="0"/>
              </a:defRPr>
            </a:lvl2pPr>
            <a:lvl3pPr algn="ctr" defTabSz="188913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204D9C"/>
                </a:solidFill>
                <a:latin typeface="Arial" charset="0"/>
                <a:ea typeface="Dax-ExtraBold"/>
                <a:cs typeface="Arial" charset="0"/>
                <a:sym typeface="Dax-ExtraBold" charset="0"/>
              </a:defRPr>
            </a:lvl3pPr>
            <a:lvl4pPr algn="ctr" defTabSz="188913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204D9C"/>
                </a:solidFill>
                <a:latin typeface="Arial" charset="0"/>
                <a:ea typeface="Dax-ExtraBold"/>
                <a:cs typeface="Arial" charset="0"/>
                <a:sym typeface="Dax-ExtraBold" charset="0"/>
              </a:defRPr>
            </a:lvl4pPr>
            <a:lvl5pPr algn="ctr" defTabSz="188913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204D9C"/>
                </a:solidFill>
                <a:latin typeface="Arial" charset="0"/>
                <a:ea typeface="Dax-ExtraBold"/>
                <a:cs typeface="Arial" charset="0"/>
                <a:sym typeface="Dax-ExtraBold" charset="0"/>
              </a:defRPr>
            </a:lvl5pPr>
            <a:lvl6pPr indent="192006" defTabSz="192006">
              <a:defRPr sz="4500">
                <a:solidFill>
                  <a:srgbClr val="204D9C"/>
                </a:solidFill>
                <a:latin typeface="Dax-ExtraBold"/>
                <a:ea typeface="Dax-ExtraBold"/>
                <a:cs typeface="Dax-ExtraBold"/>
                <a:sym typeface="Dax-ExtraBold"/>
              </a:defRPr>
            </a:lvl6pPr>
            <a:lvl7pPr indent="384011" defTabSz="192006">
              <a:defRPr sz="4500">
                <a:solidFill>
                  <a:srgbClr val="204D9C"/>
                </a:solidFill>
                <a:latin typeface="Dax-ExtraBold"/>
                <a:ea typeface="Dax-ExtraBold"/>
                <a:cs typeface="Dax-ExtraBold"/>
                <a:sym typeface="Dax-ExtraBold"/>
              </a:defRPr>
            </a:lvl7pPr>
            <a:lvl8pPr indent="576017" defTabSz="192006">
              <a:defRPr sz="4500">
                <a:solidFill>
                  <a:srgbClr val="204D9C"/>
                </a:solidFill>
                <a:latin typeface="Dax-ExtraBold"/>
                <a:ea typeface="Dax-ExtraBold"/>
                <a:cs typeface="Dax-ExtraBold"/>
                <a:sym typeface="Dax-ExtraBold"/>
              </a:defRPr>
            </a:lvl8pPr>
            <a:lvl9pPr indent="768022" defTabSz="192006">
              <a:defRPr sz="4500">
                <a:solidFill>
                  <a:srgbClr val="204D9C"/>
                </a:solidFill>
                <a:latin typeface="Dax-ExtraBold"/>
                <a:ea typeface="Dax-ExtraBold"/>
                <a:cs typeface="Dax-ExtraBold"/>
                <a:sym typeface="Dax-ExtraBold"/>
              </a:defRPr>
            </a:lvl9pPr>
          </a:lstStyle>
          <a:p>
            <a:pPr>
              <a:defRPr/>
            </a:pPr>
            <a:r>
              <a:rPr lang="de-DE" sz="2000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  <a:sym typeface="Arial" pitchFamily="34" charset="0"/>
              </a:rPr>
              <a:t>Welche Vorteile haben Ärztinnen</a:t>
            </a:r>
          </a:p>
          <a:p>
            <a:pPr>
              <a:defRPr/>
            </a:pPr>
            <a:r>
              <a:rPr lang="de-DE" sz="2000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  <a:sym typeface="Arial" pitchFamily="34" charset="0"/>
              </a:rPr>
              <a:t>und Ärzte mit der Altersversorgung </a:t>
            </a:r>
            <a:br>
              <a:rPr lang="de-DE" sz="2000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  <a:sym typeface="Arial" pitchFamily="34" charset="0"/>
              </a:rPr>
            </a:br>
            <a:r>
              <a:rPr lang="de-DE" sz="2000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  <a:sym typeface="Arial" pitchFamily="34" charset="0"/>
              </a:rPr>
              <a:t>über Entgeltumwandlung?</a:t>
            </a:r>
            <a:endParaRPr lang="en-US" sz="2000" dirty="0">
              <a:solidFill>
                <a:srgbClr val="06038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Placeholder 7"/>
          <p:cNvSpPr txBox="1">
            <a:spLocks/>
          </p:cNvSpPr>
          <p:nvPr/>
        </p:nvSpPr>
        <p:spPr bwMode="auto">
          <a:xfrm>
            <a:off x="3636218" y="4718548"/>
            <a:ext cx="4248150" cy="2294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37149" rIns="74297" bIns="37149" numCol="1" anchor="t" anchorCtr="0" compatLnSpc="1">
            <a:prstTxWarp prst="textNoShape">
              <a:avLst/>
            </a:prstTxWarp>
          </a:bodyPr>
          <a:lstStyle>
            <a:lvl1pPr marL="0" indent="0" algn="l" defTabSz="188913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None/>
              <a:defRPr sz="1500" b="0" i="0">
                <a:solidFill>
                  <a:schemeClr val="tx1"/>
                </a:solidFill>
                <a:latin typeface="Source Sans Pro ExtraLight" charset="0"/>
                <a:ea typeface="Source Sans Pro ExtraLight" charset="0"/>
                <a:cs typeface="Source Sans Pro ExtraLight" charset="0"/>
                <a:sym typeface="Dax Bold" charset="0"/>
              </a:defRPr>
            </a:lvl1pPr>
            <a:lvl2pPr marL="188913" indent="265113" algn="l" defTabSz="188913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2pPr>
            <a:lvl3pPr marL="717550" indent="-333375" algn="l" defTabSz="188913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•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3pPr>
            <a:lvl4pPr marL="976313" indent="-401638" algn="l" defTabSz="188913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4pPr>
            <a:lvl5pPr marL="1214438" indent="-446088" algn="l" defTabSz="188913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»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5pPr>
            <a:lvl6pPr marL="1408042" indent="-448013" defTabSz="192006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6pPr>
            <a:lvl7pPr marL="1600047" indent="-448013" defTabSz="192006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7pPr>
            <a:lvl8pPr marL="1792053" indent="-448013" defTabSz="192006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8pPr>
            <a:lvl9pPr marL="1984058" indent="-448013" defTabSz="192006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9pPr>
          </a:lstStyle>
          <a:p>
            <a:r>
              <a:rPr lang="en-US" altLang="en-US" sz="1200" kern="0" dirty="0" err="1" smtClean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Musterklinik</a:t>
            </a:r>
            <a:r>
              <a:rPr lang="en-US" altLang="en-US" sz="1200" kern="0" dirty="0" smtClean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 | </a:t>
            </a:r>
            <a:r>
              <a:rPr lang="en-US" altLang="en-US" sz="1200" kern="0" dirty="0" err="1" smtClean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Januar</a:t>
            </a:r>
            <a:r>
              <a:rPr lang="en-US" altLang="en-US" sz="1200" kern="0" dirty="0" smtClean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 2020 </a:t>
            </a:r>
            <a:endParaRPr lang="en-US" altLang="en-US" sz="1200" kern="0" dirty="0">
              <a:solidFill>
                <a:srgbClr val="06038D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2" descr="I:\M_Marketing_Lu\M2_Logos\_KlinikRente\KlinikRente_Logo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195486"/>
            <a:ext cx="1056265" cy="3935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16964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Placeholder 2"/>
          <p:cNvSpPr txBox="1">
            <a:spLocks/>
          </p:cNvSpPr>
          <p:nvPr/>
        </p:nvSpPr>
        <p:spPr>
          <a:xfrm>
            <a:off x="490538" y="379413"/>
            <a:ext cx="7327000" cy="352425"/>
          </a:xfrm>
          <a:prstGeom prst="rect">
            <a:avLst/>
          </a:prstGeom>
        </p:spPr>
        <p:txBody>
          <a:bodyPr lIns="27856" tIns="13928" rIns="27856" bIns="13928"/>
          <a:lstStyle>
            <a:lvl1pPr marL="0" indent="0" algn="ctr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None/>
              <a:defRPr sz="1000" b="1" i="0">
                <a:solidFill>
                  <a:schemeClr val="tx1"/>
                </a:solidFill>
                <a:latin typeface="Source Sans Pro ExtraLight" charset="0"/>
                <a:ea typeface="Source Sans Pro ExtraLight" charset="0"/>
                <a:cs typeface="Source Sans Pro ExtraLight" charset="0"/>
                <a:sym typeface="Dax Bold" charset="0"/>
              </a:defRPr>
            </a:lvl1pPr>
            <a:lvl2pPr marL="190500" indent="266700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2pPr>
            <a:lvl3pPr marL="719138" indent="-334963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•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3pPr>
            <a:lvl4pPr marL="977900" indent="-403225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4pPr>
            <a:lvl5pPr marL="1216025" indent="-447675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»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5pPr>
            <a:lvl6pPr marL="1408176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6pPr>
            <a:lvl7pPr marL="1600200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7pPr>
            <a:lvl8pPr marL="1792224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8pPr>
            <a:lvl9pPr marL="1984248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9pPr>
          </a:lstStyle>
          <a:p>
            <a:pPr algn="l">
              <a:defRPr/>
            </a:pPr>
            <a:r>
              <a:rPr lang="en-US" sz="12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WELCHE BESONDEREN VORTEILE BIETET DAS KLINIKRENTE </a:t>
            </a:r>
            <a:r>
              <a:rPr lang="en-US" sz="1200" dirty="0" smtClean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VERSORGUNGSWERK?</a:t>
            </a:r>
            <a:endParaRPr lang="en-US" sz="1200" dirty="0">
              <a:solidFill>
                <a:srgbClr val="63666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feld 7"/>
          <p:cNvSpPr txBox="1"/>
          <p:nvPr/>
        </p:nvSpPr>
        <p:spPr>
          <a:xfrm>
            <a:off x="8604448" y="4731990"/>
            <a:ext cx="215826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20" rIns="45720" spcCol="14288">
            <a:spAutoFit/>
          </a:bodyPr>
          <a:lstStyle/>
          <a:p>
            <a:pPr defTabSz="171452" latinLnBrk="1">
              <a:defRPr/>
            </a:pPr>
            <a:fld id="{EFF65F45-9182-714C-98AD-F8E5739DDE78}" type="slidenum">
              <a:rPr lang="de-DE" sz="800" b="1" smtClean="0">
                <a:solidFill>
                  <a:srgbClr val="FFA678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pPr defTabSz="171452" latinLnBrk="1">
                <a:defRPr/>
              </a:pPr>
              <a:t>20</a:t>
            </a:fld>
            <a:endParaRPr lang="de-DE" sz="800" b="1" dirty="0">
              <a:solidFill>
                <a:srgbClr val="FFA678"/>
              </a:solidFill>
              <a:latin typeface="Arial" charset="0"/>
              <a:ea typeface="Arial" charset="0"/>
              <a:cs typeface="Arial" charset="0"/>
              <a:sym typeface="Dax-Light"/>
            </a:endParaRPr>
          </a:p>
        </p:txBody>
      </p:sp>
      <p:sp>
        <p:nvSpPr>
          <p:cNvPr id="56" name="Title 4"/>
          <p:cNvSpPr txBox="1">
            <a:spLocks/>
          </p:cNvSpPr>
          <p:nvPr/>
        </p:nvSpPr>
        <p:spPr>
          <a:xfrm>
            <a:off x="498475" y="627063"/>
            <a:ext cx="8340725" cy="714375"/>
          </a:xfrm>
          <a:prstGeom prst="rect">
            <a:avLst/>
          </a:prstGeom>
        </p:spPr>
        <p:txBody>
          <a:bodyPr lIns="27861" tIns="13931" rIns="27861" bIns="13931"/>
          <a:lstStyle>
            <a:lvl1pPr algn="l" defTabSz="188913" rtl="0" eaLnBrk="0" fontAlgn="base" hangingPunct="0">
              <a:spcBef>
                <a:spcPct val="0"/>
              </a:spcBef>
              <a:spcAft>
                <a:spcPct val="0"/>
              </a:spcAft>
              <a:defRPr sz="3300" b="1" i="0" kern="0" spc="-9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  <a:sym typeface="Dax-ExtraBold" charset="0"/>
              </a:defRPr>
            </a:lvl1pPr>
            <a:lvl2pPr algn="ctr" defTabSz="188913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204D9C"/>
                </a:solidFill>
                <a:latin typeface="Arial" charset="0"/>
                <a:ea typeface="Dax-ExtraBold"/>
                <a:cs typeface="Arial" charset="0"/>
                <a:sym typeface="Dax-ExtraBold" charset="0"/>
              </a:defRPr>
            </a:lvl2pPr>
            <a:lvl3pPr algn="ctr" defTabSz="188913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204D9C"/>
                </a:solidFill>
                <a:latin typeface="Arial" charset="0"/>
                <a:ea typeface="Dax-ExtraBold"/>
                <a:cs typeface="Arial" charset="0"/>
                <a:sym typeface="Dax-ExtraBold" charset="0"/>
              </a:defRPr>
            </a:lvl3pPr>
            <a:lvl4pPr algn="ctr" defTabSz="188913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204D9C"/>
                </a:solidFill>
                <a:latin typeface="Arial" charset="0"/>
                <a:ea typeface="Dax-ExtraBold"/>
                <a:cs typeface="Arial" charset="0"/>
                <a:sym typeface="Dax-ExtraBold" charset="0"/>
              </a:defRPr>
            </a:lvl4pPr>
            <a:lvl5pPr algn="ctr" defTabSz="188913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204D9C"/>
                </a:solidFill>
                <a:latin typeface="Arial" charset="0"/>
                <a:ea typeface="Dax-ExtraBold"/>
                <a:cs typeface="Arial" charset="0"/>
                <a:sym typeface="Dax-ExtraBold" charset="0"/>
              </a:defRPr>
            </a:lvl5pPr>
            <a:lvl6pPr indent="192006" defTabSz="192006">
              <a:defRPr sz="4500">
                <a:solidFill>
                  <a:srgbClr val="204D9C"/>
                </a:solidFill>
                <a:latin typeface="Dax-ExtraBold"/>
                <a:ea typeface="Dax-ExtraBold"/>
                <a:cs typeface="Dax-ExtraBold"/>
                <a:sym typeface="Dax-ExtraBold"/>
              </a:defRPr>
            </a:lvl6pPr>
            <a:lvl7pPr indent="384011" defTabSz="192006">
              <a:defRPr sz="4500">
                <a:solidFill>
                  <a:srgbClr val="204D9C"/>
                </a:solidFill>
                <a:latin typeface="Dax-ExtraBold"/>
                <a:ea typeface="Dax-ExtraBold"/>
                <a:cs typeface="Dax-ExtraBold"/>
                <a:sym typeface="Dax-ExtraBold"/>
              </a:defRPr>
            </a:lvl7pPr>
            <a:lvl8pPr indent="576017" defTabSz="192006">
              <a:defRPr sz="4500">
                <a:solidFill>
                  <a:srgbClr val="204D9C"/>
                </a:solidFill>
                <a:latin typeface="Dax-ExtraBold"/>
                <a:ea typeface="Dax-ExtraBold"/>
                <a:cs typeface="Dax-ExtraBold"/>
                <a:sym typeface="Dax-ExtraBold"/>
              </a:defRPr>
            </a:lvl8pPr>
            <a:lvl9pPr indent="768022" defTabSz="192006">
              <a:defRPr sz="4500">
                <a:solidFill>
                  <a:srgbClr val="204D9C"/>
                </a:solidFill>
                <a:latin typeface="Dax-ExtraBold"/>
                <a:ea typeface="Dax-ExtraBold"/>
                <a:cs typeface="Dax-ExtraBold"/>
                <a:sym typeface="Dax-ExtraBold"/>
              </a:defRPr>
            </a:lvl9pPr>
          </a:lstStyle>
          <a:p>
            <a:pPr defTabSz="71417">
              <a:defRPr/>
            </a:pPr>
            <a:r>
              <a:rPr lang="de-DE" sz="2700" dirty="0" smtClean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Mehr </a:t>
            </a:r>
            <a:r>
              <a:rPr lang="de-DE" sz="2700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Sicherheit durch das Konsortium</a:t>
            </a:r>
          </a:p>
        </p:txBody>
      </p: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1115616" y="1995686"/>
            <a:ext cx="6967537" cy="636587"/>
            <a:chOff x="425125" y="2116052"/>
            <a:chExt cx="6967844" cy="636232"/>
          </a:xfrm>
        </p:grpSpPr>
        <p:pic>
          <p:nvPicPr>
            <p:cNvPr id="11" name="Bild 2" descr="Logo-Allianz-2010.png"/>
            <p:cNvPicPr>
              <a:picLocks noChangeAspect="1"/>
            </p:cNvPicPr>
            <p:nvPr/>
          </p:nvPicPr>
          <p:blipFill>
            <a:blip r:embed="rId3" cstate="screen">
              <a:grayscl/>
              <a:alphaModFix amt="5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125" y="2413100"/>
              <a:ext cx="1360800" cy="339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4901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Bild 4" descr="Logo-DAEV.png"/>
            <p:cNvPicPr>
              <a:picLocks noChangeAspect="1"/>
            </p:cNvPicPr>
            <p:nvPr/>
          </p:nvPicPr>
          <p:blipFill>
            <a:blip r:embed="rId4" cstate="screen">
              <a:grayscl/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761" y="2404430"/>
              <a:ext cx="1601999" cy="340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85097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Bild 6" descr="Logo-R+V-2015.png"/>
            <p:cNvPicPr>
              <a:picLocks noChangeAspect="1"/>
            </p:cNvPicPr>
            <p:nvPr/>
          </p:nvPicPr>
          <p:blipFill>
            <a:blip r:embed="rId5" cstate="screen">
              <a:grayscl/>
              <a:alphaModFix amt="5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4597" y="2421228"/>
              <a:ext cx="72000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4901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Bild 7" descr="Logo-Swiss-Life.png"/>
            <p:cNvPicPr>
              <a:picLocks noChangeAspect="1"/>
            </p:cNvPicPr>
            <p:nvPr/>
          </p:nvPicPr>
          <p:blipFill>
            <a:blip r:embed="rId6" cstate="screen">
              <a:grayscl/>
              <a:alphaModFix amt="5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9770" y="2116052"/>
              <a:ext cx="853199" cy="593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4901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6"/>
            <p:cNvPicPr>
              <a:picLocks noChangeAspect="1"/>
            </p:cNvPicPr>
            <p:nvPr/>
          </p:nvPicPr>
          <p:blipFill>
            <a:blip r:embed="rId7" cstate="screen">
              <a:grayscl/>
              <a:alphaModFix amt="5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066" y="2329575"/>
              <a:ext cx="1072147" cy="374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4901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itle 4"/>
          <p:cNvSpPr txBox="1">
            <a:spLocks/>
          </p:cNvSpPr>
          <p:nvPr/>
        </p:nvSpPr>
        <p:spPr bwMode="auto">
          <a:xfrm>
            <a:off x="1043608" y="3003798"/>
            <a:ext cx="7056784" cy="7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861" tIns="13931" rIns="27861" bIns="13931"/>
          <a:lstStyle/>
          <a:p>
            <a:pPr marL="285750" indent="-285750" algn="ctr" defTabSz="69850"/>
            <a:r>
              <a:rPr lang="de-DE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  <a:t>Starke Trägergesellschaften bieten hohe Sicherheit und langfristige </a:t>
            </a:r>
            <a:r>
              <a:rPr lang="de-DE" sz="1400" dirty="0" smtClean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  <a:t>Stabilität.</a:t>
            </a:r>
            <a:endParaRPr lang="de-DE" sz="1400" dirty="0">
              <a:solidFill>
                <a:srgbClr val="63666A"/>
              </a:solidFill>
              <a:latin typeface="Arial" charset="0"/>
              <a:ea typeface="Arial" charset="0"/>
              <a:cs typeface="Arial" charset="0"/>
              <a:sym typeface="Dax-ExtraBold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978397" y="2251113"/>
            <a:ext cx="1176230" cy="422945"/>
          </a:xfrm>
          <a:prstGeom prst="rect">
            <a:avLst/>
          </a:prstGeom>
          <a:solidFill>
            <a:schemeClr val="bg1"/>
          </a:solidFill>
          <a:ln w="635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ax-Light"/>
              <a:ea typeface="Dax-Light"/>
              <a:cs typeface="Dax-Light"/>
              <a:sym typeface="Dax-Ligh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2380" y="1946360"/>
            <a:ext cx="1444940" cy="101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75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 smtClean="0">
                <a:solidFill>
                  <a:srgbClr val="141892"/>
                </a:solidFill>
                <a:ea typeface="Poppins" charset="0"/>
              </a:rPr>
              <a:t>Überdurchschnittliche </a:t>
            </a:r>
            <a:r>
              <a:rPr lang="de-CH" sz="2400" dirty="0" err="1" smtClean="0">
                <a:solidFill>
                  <a:srgbClr val="141892"/>
                </a:solidFill>
                <a:ea typeface="Poppins" charset="0"/>
              </a:rPr>
              <a:t>Solvency</a:t>
            </a:r>
            <a:r>
              <a:rPr lang="de-CH" sz="2400" dirty="0" smtClean="0">
                <a:solidFill>
                  <a:srgbClr val="141892"/>
                </a:solidFill>
                <a:ea typeface="Poppins" charset="0"/>
              </a:rPr>
              <a:t>-II-Quoten</a:t>
            </a:r>
            <a:endParaRPr lang="de-DE" sz="2400" dirty="0">
              <a:solidFill>
                <a:srgbClr val="141892"/>
              </a:solidFill>
              <a:ea typeface="Poppi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sz="1100" dirty="0" smtClean="0">
                <a:ea typeface="Poppins" charset="0"/>
              </a:rPr>
              <a:t>QUALITÄTSSTEMPEL DER BAFIN</a:t>
            </a:r>
            <a:endParaRPr lang="de-DE" sz="1100" dirty="0">
              <a:ea typeface="Poppins" charset="0"/>
            </a:endParaRPr>
          </a:p>
        </p:txBody>
      </p:sp>
      <p:graphicFrame>
        <p:nvGraphicFramePr>
          <p:cNvPr id="12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561803"/>
              </p:ext>
            </p:extLst>
          </p:nvPr>
        </p:nvGraphicFramePr>
        <p:xfrm>
          <a:off x="468461" y="1167607"/>
          <a:ext cx="8424019" cy="3650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Gerade Verbindung 6"/>
          <p:cNvCxnSpPr/>
          <p:nvPr/>
        </p:nvCxnSpPr>
        <p:spPr>
          <a:xfrm>
            <a:off x="1043608" y="2643758"/>
            <a:ext cx="6192688" cy="0"/>
          </a:xfrm>
          <a:prstGeom prst="line">
            <a:avLst/>
          </a:prstGeom>
          <a:ln w="158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8"/>
          <p:cNvSpPr txBox="1"/>
          <p:nvPr/>
        </p:nvSpPr>
        <p:spPr>
          <a:xfrm>
            <a:off x="7236296" y="2505258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>
                <a:solidFill>
                  <a:schemeClr val="bg1">
                    <a:lumMod val="50000"/>
                  </a:schemeClr>
                </a:solidFill>
                <a:ea typeface="Poppins" charset="0"/>
                <a:cs typeface="Arial" panose="020B0604020202020204" pitchFamily="34" charset="0"/>
              </a:rPr>
              <a:t>Marktdurchschnitt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154940" y="4515966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 smtClean="0">
                <a:solidFill>
                  <a:schemeClr val="accent5">
                    <a:lumMod val="25000"/>
                  </a:schemeClr>
                </a:solidFill>
                <a:ea typeface="Poppins" charset="0"/>
                <a:cs typeface="Arial" panose="020B0604020202020204" pitchFamily="34" charset="0"/>
              </a:rPr>
              <a:t>Stand: 2018; Quelle: </a:t>
            </a:r>
            <a:r>
              <a:rPr lang="en-US" sz="600" u="sng" dirty="0" smtClean="0">
                <a:ea typeface="Poppins" charset="0"/>
                <a:cs typeface="Arial" panose="020B0604020202020204" pitchFamily="34" charset="0"/>
              </a:rPr>
              <a:t>https://www.policendirekt.de/magazin/solvenzquoten</a:t>
            </a:r>
            <a:r>
              <a:rPr lang="en-US" sz="600" u="sng" dirty="0" smtClean="0">
                <a:latin typeface="Poppins" charset="0"/>
                <a:ea typeface="Poppins" charset="0"/>
                <a:cs typeface="Poppins" charset="0"/>
              </a:rPr>
              <a:t>/</a:t>
            </a:r>
            <a:endParaRPr lang="de-DE" sz="600" dirty="0">
              <a:solidFill>
                <a:schemeClr val="accent5">
                  <a:lumMod val="25000"/>
                </a:schemeClr>
              </a:solidFill>
              <a:latin typeface="Poppins" charset="0"/>
              <a:ea typeface="Poppins" charset="0"/>
              <a:cs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2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ChangeArrowheads="1"/>
          </p:cNvSpPr>
          <p:nvPr/>
        </p:nvSpPr>
        <p:spPr bwMode="auto">
          <a:xfrm>
            <a:off x="539552" y="1491630"/>
            <a:ext cx="8653462" cy="23929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19050" tIns="19050" rIns="19050" bIns="19050">
            <a:spAutoFit/>
          </a:bodyPr>
          <a:lstStyle/>
          <a:p>
            <a:pPr defTabSz="171450">
              <a:buClr>
                <a:srgbClr val="313231"/>
              </a:buClr>
              <a:buSzPct val="125000"/>
            </a:pPr>
            <a:r>
              <a:rPr lang="de-DE" altLang="en-US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Arial Bold"/>
              </a:rPr>
              <a:t>Die Kosten bei der betrieblichen Altersversorgung teilen sich </a:t>
            </a:r>
            <a:br>
              <a:rPr lang="de-DE" altLang="en-US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Arial Bold"/>
              </a:rPr>
            </a:br>
            <a:r>
              <a:rPr lang="de-DE" altLang="en-US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Arial Bold"/>
              </a:rPr>
              <a:t>in Vertriebskosten und Verwaltungskosten des Lebensversicherers:</a:t>
            </a:r>
          </a:p>
          <a:p>
            <a:pPr defTabSz="171450">
              <a:buClr>
                <a:srgbClr val="313231"/>
              </a:buClr>
              <a:buSzPct val="125000"/>
            </a:pPr>
            <a:endParaRPr lang="de-DE" altLang="en-US" dirty="0">
              <a:solidFill>
                <a:srgbClr val="63666A"/>
              </a:solidFill>
              <a:latin typeface="Arial" charset="0"/>
              <a:ea typeface="Arial" charset="0"/>
              <a:cs typeface="Arial" charset="0"/>
              <a:sym typeface="Arial Bold"/>
            </a:endParaRPr>
          </a:p>
          <a:p>
            <a:pPr defTabSz="171450">
              <a:buClr>
                <a:srgbClr val="313231"/>
              </a:buClr>
              <a:buSzPct val="125000"/>
            </a:pPr>
            <a:r>
              <a:rPr lang="de-DE" altLang="en-US" b="1" u="sng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  <a:sym typeface="Arial Bold"/>
              </a:rPr>
              <a:t>Vertriebskosten:</a:t>
            </a:r>
            <a:r>
              <a:rPr lang="de-DE" altLang="en-US" b="1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  <a:sym typeface="Arial Bold"/>
              </a:rPr>
              <a:t> </a:t>
            </a:r>
            <a:r>
              <a:rPr lang="de-DE" altLang="en-US" b="1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Arial Bold"/>
              </a:rPr>
              <a:t>				</a:t>
            </a:r>
            <a:r>
              <a:rPr lang="de-DE" altLang="en-US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Arial Bold"/>
              </a:rPr>
              <a:t>Diese belaufen sich auf ca. 40 % </a:t>
            </a:r>
            <a:br>
              <a:rPr lang="de-DE" altLang="en-US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Arial Bold"/>
              </a:rPr>
            </a:br>
            <a:r>
              <a:rPr lang="de-DE" altLang="en-US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Arial Bold"/>
              </a:rPr>
              <a:t>														von privaten Verträgen</a:t>
            </a:r>
          </a:p>
          <a:p>
            <a:pPr defTabSz="171450">
              <a:buClr>
                <a:srgbClr val="313231"/>
              </a:buClr>
              <a:buSzPct val="125000"/>
            </a:pPr>
            <a:endParaRPr lang="de-DE" altLang="en-US" dirty="0">
              <a:solidFill>
                <a:srgbClr val="63666A"/>
              </a:solidFill>
              <a:latin typeface="Arial" charset="0"/>
              <a:ea typeface="Arial" charset="0"/>
              <a:cs typeface="Arial" charset="0"/>
              <a:sym typeface="Wingdings" pitchFamily="2" charset="2"/>
            </a:endParaRPr>
          </a:p>
          <a:p>
            <a:pPr defTabSz="171450">
              <a:buClr>
                <a:srgbClr val="313231"/>
              </a:buClr>
              <a:buSzPct val="125000"/>
            </a:pPr>
            <a:r>
              <a:rPr lang="de-DE" altLang="en-US" b="1" u="sng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  <a:sym typeface="Arial Bold"/>
              </a:rPr>
              <a:t>Verwaltungskosten:</a:t>
            </a:r>
            <a:r>
              <a:rPr lang="de-DE" altLang="en-US" b="1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  <a:sym typeface="Arial Bold"/>
              </a:rPr>
              <a:t>  </a:t>
            </a:r>
            <a:r>
              <a:rPr lang="de-DE" altLang="en-US" b="1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Arial Bold"/>
              </a:rPr>
              <a:t>	</a:t>
            </a:r>
            <a:r>
              <a:rPr lang="de-DE" altLang="en-US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Arial Bold"/>
              </a:rPr>
              <a:t>ca. </a:t>
            </a:r>
            <a:r>
              <a:rPr lang="de-DE" altLang="en-US" dirty="0" smtClean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Arial Bold"/>
              </a:rPr>
              <a:t>1,0 </a:t>
            </a:r>
            <a:r>
              <a:rPr lang="de-DE" altLang="en-US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Arial Bold"/>
              </a:rPr>
              <a:t>% </a:t>
            </a:r>
            <a:endParaRPr lang="de-DE" altLang="en-US" dirty="0">
              <a:solidFill>
                <a:srgbClr val="63666A"/>
              </a:solidFill>
              <a:latin typeface="Arial" charset="0"/>
              <a:ea typeface="Arial" charset="0"/>
              <a:cs typeface="Arial" charset="0"/>
              <a:sym typeface="Wingdings" pitchFamily="2" charset="2"/>
            </a:endParaRPr>
          </a:p>
          <a:p>
            <a:pPr defTabSz="171450">
              <a:lnSpc>
                <a:spcPct val="150000"/>
              </a:lnSpc>
              <a:buClr>
                <a:srgbClr val="313231"/>
              </a:buClr>
              <a:buSzPct val="125000"/>
            </a:pPr>
            <a:endParaRPr lang="de-DE" altLang="en-US" dirty="0">
              <a:solidFill>
                <a:srgbClr val="63666A"/>
              </a:solidFill>
              <a:latin typeface="Arial" charset="0"/>
              <a:ea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5314" y="560389"/>
            <a:ext cx="7285038" cy="57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7" tIns="37149" rIns="74297" bIns="37149"/>
          <a:lstStyle/>
          <a:p>
            <a:pPr defTabSz="190500"/>
            <a:r>
              <a:rPr lang="de-DE" sz="2800" b="1" dirty="0" smtClean="0">
                <a:solidFill>
                  <a:srgbClr val="141892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  <a:t>Niedrige </a:t>
            </a:r>
            <a:r>
              <a:rPr lang="de-DE" sz="2800" b="1" dirty="0">
                <a:solidFill>
                  <a:srgbClr val="141892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  <a:t>Kosten</a:t>
            </a:r>
            <a:endParaRPr lang="en-US" sz="2800" b="1" dirty="0">
              <a:solidFill>
                <a:srgbClr val="141892"/>
              </a:solidFill>
              <a:latin typeface="Arial" charset="0"/>
              <a:ea typeface="Arial" charset="0"/>
              <a:cs typeface="Arial" charset="0"/>
              <a:sym typeface="Dax-ExtraBold" charset="0"/>
            </a:endParaRPr>
          </a:p>
        </p:txBody>
      </p:sp>
      <p:sp>
        <p:nvSpPr>
          <p:cNvPr id="5" name="Textfeld 7"/>
          <p:cNvSpPr txBox="1"/>
          <p:nvPr/>
        </p:nvSpPr>
        <p:spPr>
          <a:xfrm>
            <a:off x="8604448" y="4731990"/>
            <a:ext cx="215826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20" rIns="45720" spcCol="14288">
            <a:spAutoFit/>
          </a:bodyPr>
          <a:lstStyle/>
          <a:p>
            <a:pPr defTabSz="171452" latinLnBrk="1">
              <a:defRPr/>
            </a:pPr>
            <a:fld id="{B505D247-DE05-1241-857A-CCA4746630F6}" type="slidenum">
              <a:rPr lang="de-DE" sz="800" b="1" smtClean="0">
                <a:solidFill>
                  <a:srgbClr val="FFA678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pPr defTabSz="171452" latinLnBrk="1">
                <a:defRPr/>
              </a:pPr>
              <a:t>22</a:t>
            </a:fld>
            <a:endParaRPr lang="de-DE" sz="800" b="1" dirty="0">
              <a:solidFill>
                <a:srgbClr val="FFA678"/>
              </a:solidFill>
              <a:latin typeface="Arial" charset="0"/>
              <a:ea typeface="Arial" charset="0"/>
              <a:cs typeface="Arial" charset="0"/>
              <a:sym typeface="Dax-Light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90538" y="379413"/>
            <a:ext cx="6745758" cy="352425"/>
          </a:xfrm>
          <a:prstGeom prst="rect">
            <a:avLst/>
          </a:prstGeom>
        </p:spPr>
        <p:txBody>
          <a:bodyPr lIns="27856" tIns="13928" rIns="27856" bIns="13928"/>
          <a:lstStyle>
            <a:lvl1pPr marL="0" indent="0" algn="ctr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None/>
              <a:defRPr sz="1000" b="1" i="0">
                <a:solidFill>
                  <a:schemeClr val="tx1"/>
                </a:solidFill>
                <a:latin typeface="Source Sans Pro ExtraLight" charset="0"/>
                <a:ea typeface="Source Sans Pro ExtraLight" charset="0"/>
                <a:cs typeface="Source Sans Pro ExtraLight" charset="0"/>
                <a:sym typeface="Dax Bold" charset="0"/>
              </a:defRPr>
            </a:lvl1pPr>
            <a:lvl2pPr marL="190500" indent="266700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2pPr>
            <a:lvl3pPr marL="719138" indent="-334963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•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3pPr>
            <a:lvl4pPr marL="977900" indent="-403225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4pPr>
            <a:lvl5pPr marL="1216025" indent="-447675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»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5pPr>
            <a:lvl6pPr marL="1408176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6pPr>
            <a:lvl7pPr marL="1600200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7pPr>
            <a:lvl8pPr marL="1792224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8pPr>
            <a:lvl9pPr marL="1984248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9pPr>
          </a:lstStyle>
          <a:p>
            <a:pPr algn="l">
              <a:defRPr/>
            </a:pPr>
            <a:r>
              <a:rPr lang="en-US" sz="12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WELCHE BESONDEREN VORTEILE BIETET DAS KLINIKRENTE </a:t>
            </a:r>
            <a:r>
              <a:rPr lang="en-US" sz="1200" dirty="0" smtClean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VERSORGUNGSWERK?</a:t>
            </a:r>
            <a:endParaRPr lang="en-US" sz="1200" dirty="0">
              <a:solidFill>
                <a:srgbClr val="63666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7772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5"/>
          <p:cNvGraphicFramePr>
            <a:graphicFrameLocks noGrp="1"/>
          </p:cNvGraphicFramePr>
          <p:nvPr>
            <p:extLst/>
          </p:nvPr>
        </p:nvGraphicFramePr>
        <p:xfrm>
          <a:off x="4831914" y="1685021"/>
          <a:ext cx="3223089" cy="2926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153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76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2428"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Anbieter</a:t>
                      </a:r>
                    </a:p>
                  </a:txBody>
                  <a:tcPr anchor="ctr">
                    <a:solidFill>
                      <a:srgbClr val="FFA67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Verwaltungs-   </a:t>
                      </a:r>
                      <a:r>
                        <a:rPr lang="de-DE" sz="1200" b="1" dirty="0" err="1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kostenquote</a:t>
                      </a:r>
                      <a:r>
                        <a:rPr lang="de-DE" sz="1200" b="1" dirty="0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 in %</a:t>
                      </a:r>
                    </a:p>
                  </a:txBody>
                  <a:tcPr anchor="ctr">
                    <a:solidFill>
                      <a:srgbClr val="FFA67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9187">
                <a:tc>
                  <a:txBody>
                    <a:bodyPr/>
                    <a:lstStyle/>
                    <a:p>
                      <a:pPr algn="l"/>
                      <a:r>
                        <a:rPr lang="de-DE" sz="1200" b="0" dirty="0" err="1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Targo</a:t>
                      </a:r>
                      <a:endParaRPr lang="de-DE" sz="1200" b="0" dirty="0">
                        <a:solidFill>
                          <a:srgbClr val="141892"/>
                        </a:solidFill>
                        <a:latin typeface="Arial" panose="020B0604020202020204" pitchFamily="34" charset="0"/>
                        <a:ea typeface="Poppins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E2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9,90</a:t>
                      </a:r>
                    </a:p>
                  </a:txBody>
                  <a:tcPr anchor="ctr">
                    <a:solidFill>
                      <a:srgbClr val="FFE2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9187">
                <a:tc>
                  <a:txBody>
                    <a:bodyPr/>
                    <a:lstStyle/>
                    <a:p>
                      <a:pPr algn="l"/>
                      <a:r>
                        <a:rPr lang="de-DE" sz="1200" b="0" dirty="0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PB Leben</a:t>
                      </a:r>
                    </a:p>
                  </a:txBody>
                  <a:tcPr anchor="ctr">
                    <a:solidFill>
                      <a:srgbClr val="FFF1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6,80</a:t>
                      </a:r>
                    </a:p>
                  </a:txBody>
                  <a:tcPr anchor="ctr">
                    <a:solidFill>
                      <a:srgbClr val="FFF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9187">
                <a:tc>
                  <a:txBody>
                    <a:bodyPr/>
                    <a:lstStyle/>
                    <a:p>
                      <a:pPr algn="l"/>
                      <a:r>
                        <a:rPr lang="de-DE" sz="1200" b="0" dirty="0" err="1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InterRisk</a:t>
                      </a:r>
                      <a:endParaRPr lang="de-DE" sz="1200" b="0" dirty="0">
                        <a:solidFill>
                          <a:srgbClr val="141892"/>
                        </a:solidFill>
                        <a:latin typeface="Arial" panose="020B0604020202020204" pitchFamily="34" charset="0"/>
                        <a:ea typeface="Poppins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E2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4,84</a:t>
                      </a:r>
                    </a:p>
                  </a:txBody>
                  <a:tcPr anchor="ctr">
                    <a:solidFill>
                      <a:srgbClr val="FFE2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9187">
                <a:tc>
                  <a:txBody>
                    <a:bodyPr/>
                    <a:lstStyle/>
                    <a:p>
                      <a:pPr algn="l"/>
                      <a:r>
                        <a:rPr lang="de-DE" sz="1200" b="0" dirty="0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Rheinland</a:t>
                      </a:r>
                    </a:p>
                  </a:txBody>
                  <a:tcPr anchor="ctr">
                    <a:solidFill>
                      <a:srgbClr val="FFF1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4,18</a:t>
                      </a:r>
                    </a:p>
                  </a:txBody>
                  <a:tcPr anchor="ctr">
                    <a:solidFill>
                      <a:srgbClr val="FFF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9187">
                <a:tc>
                  <a:txBody>
                    <a:bodyPr/>
                    <a:lstStyle/>
                    <a:p>
                      <a:pPr algn="l"/>
                      <a:r>
                        <a:rPr lang="de-DE" sz="1200" b="0" dirty="0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Ergo</a:t>
                      </a:r>
                    </a:p>
                  </a:txBody>
                  <a:tcPr anchor="ctr">
                    <a:solidFill>
                      <a:srgbClr val="FFE2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4,03</a:t>
                      </a:r>
                    </a:p>
                  </a:txBody>
                  <a:tcPr anchor="ctr">
                    <a:solidFill>
                      <a:srgbClr val="FFE2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9187">
                <a:tc>
                  <a:txBody>
                    <a:bodyPr/>
                    <a:lstStyle/>
                    <a:p>
                      <a:pPr algn="l"/>
                      <a:r>
                        <a:rPr lang="de-DE" sz="1200" b="0" dirty="0" err="1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Mylife</a:t>
                      </a:r>
                      <a:endParaRPr lang="de-DE" sz="1200" b="0" dirty="0">
                        <a:solidFill>
                          <a:srgbClr val="141892"/>
                        </a:solidFill>
                        <a:latin typeface="Arial" panose="020B0604020202020204" pitchFamily="34" charset="0"/>
                        <a:ea typeface="Poppins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1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3,84</a:t>
                      </a:r>
                    </a:p>
                  </a:txBody>
                  <a:tcPr anchor="ctr">
                    <a:solidFill>
                      <a:srgbClr val="FFF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9187">
                <a:tc>
                  <a:txBody>
                    <a:bodyPr/>
                    <a:lstStyle/>
                    <a:p>
                      <a:pPr algn="l"/>
                      <a:r>
                        <a:rPr lang="de-DE" sz="1200" b="0" dirty="0" err="1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Inter</a:t>
                      </a:r>
                      <a:endParaRPr lang="de-DE" sz="1200" b="0" dirty="0">
                        <a:solidFill>
                          <a:srgbClr val="141892"/>
                        </a:solidFill>
                        <a:latin typeface="Arial" panose="020B0604020202020204" pitchFamily="34" charset="0"/>
                        <a:ea typeface="Poppins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E2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3,66</a:t>
                      </a:r>
                    </a:p>
                  </a:txBody>
                  <a:tcPr anchor="ctr">
                    <a:solidFill>
                      <a:srgbClr val="FFE2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9187">
                <a:tc>
                  <a:txBody>
                    <a:bodyPr/>
                    <a:lstStyle/>
                    <a:p>
                      <a:pPr algn="l"/>
                      <a:r>
                        <a:rPr lang="de-DE" sz="1200" b="0" dirty="0" err="1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Generali</a:t>
                      </a:r>
                      <a:endParaRPr lang="de-DE" sz="1200" b="0" dirty="0">
                        <a:solidFill>
                          <a:srgbClr val="141892"/>
                        </a:solidFill>
                        <a:latin typeface="Arial" panose="020B0604020202020204" pitchFamily="34" charset="0"/>
                        <a:ea typeface="Poppins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1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3,59</a:t>
                      </a:r>
                    </a:p>
                  </a:txBody>
                  <a:tcPr anchor="ctr">
                    <a:solidFill>
                      <a:srgbClr val="FFF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9187">
                <a:tc>
                  <a:txBody>
                    <a:bodyPr/>
                    <a:lstStyle/>
                    <a:p>
                      <a:pPr algn="l"/>
                      <a:r>
                        <a:rPr lang="de-DE" sz="1200" b="0" dirty="0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Barmenia</a:t>
                      </a:r>
                    </a:p>
                  </a:txBody>
                  <a:tcPr anchor="ctr">
                    <a:solidFill>
                      <a:srgbClr val="FFE2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3,56</a:t>
                      </a:r>
                    </a:p>
                  </a:txBody>
                  <a:tcPr anchor="ctr">
                    <a:solidFill>
                      <a:srgbClr val="FFE2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27534"/>
            <a:ext cx="7859216" cy="432048"/>
          </a:xfrm>
        </p:spPr>
        <p:txBody>
          <a:bodyPr/>
          <a:lstStyle/>
          <a:p>
            <a:r>
              <a:rPr lang="de-CH" dirty="0">
                <a:solidFill>
                  <a:srgbClr val="141892"/>
                </a:solidFill>
                <a:ea typeface="Poppins" charset="0"/>
              </a:rPr>
              <a:t>Vergleich der Verwaltungskostenquoten</a:t>
            </a:r>
            <a:endParaRPr lang="de-DE" dirty="0">
              <a:solidFill>
                <a:srgbClr val="141892"/>
              </a:solidFill>
              <a:ea typeface="Poppi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WELCHE BESONDEREN VORTEILE BIETET DAS KLINIKRENTE </a:t>
            </a:r>
            <a:r>
              <a:rPr lang="en-US" dirty="0" smtClean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VERSORGUNGSWERK?</a:t>
            </a:r>
            <a:endParaRPr lang="en-US" dirty="0">
              <a:solidFill>
                <a:srgbClr val="63666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feld 11"/>
          <p:cNvSpPr txBox="1"/>
          <p:nvPr/>
        </p:nvSpPr>
        <p:spPr>
          <a:xfrm>
            <a:off x="457200" y="4360577"/>
            <a:ext cx="3397298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700" i="1" dirty="0">
                <a:solidFill>
                  <a:schemeClr val="accent5">
                    <a:lumMod val="50000"/>
                  </a:schemeClr>
                </a:solidFill>
                <a:ea typeface="Poppins" charset="0"/>
                <a:cs typeface="Arial" panose="020B0604020202020204" pitchFamily="34" charset="0"/>
              </a:rPr>
              <a:t>Stand November 2018; Quelle: </a:t>
            </a:r>
            <a:r>
              <a:rPr lang="de-DE" sz="700" i="1" dirty="0" err="1">
                <a:solidFill>
                  <a:schemeClr val="accent5">
                    <a:lumMod val="50000"/>
                  </a:schemeClr>
                </a:solidFill>
                <a:ea typeface="Poppins" charset="0"/>
                <a:cs typeface="Arial" panose="020B0604020202020204" pitchFamily="34" charset="0"/>
              </a:rPr>
              <a:t>VersicherungsJournal.de</a:t>
            </a:r>
            <a:r>
              <a:rPr lang="de-DE" sz="700" i="1" dirty="0">
                <a:solidFill>
                  <a:schemeClr val="accent5">
                    <a:lumMod val="50000"/>
                  </a:schemeClr>
                </a:solidFill>
                <a:ea typeface="Poppins" charset="0"/>
                <a:cs typeface="Arial" panose="020B0604020202020204" pitchFamily="34" charset="0"/>
              </a:rPr>
              <a:t> - Die Lebensversicherer mit der besten Verwaltungskostenquote (14.11.2018)</a:t>
            </a:r>
          </a:p>
          <a:p>
            <a:endParaRPr lang="de-DE" sz="700" dirty="0">
              <a:solidFill>
                <a:schemeClr val="accent5">
                  <a:lumMod val="50000"/>
                </a:schemeClr>
              </a:solidFill>
              <a:ea typeface="Poppins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le 8"/>
          <p:cNvGraphicFramePr>
            <a:graphicFrameLocks noGrp="1"/>
          </p:cNvGraphicFramePr>
          <p:nvPr>
            <p:extLst/>
          </p:nvPr>
        </p:nvGraphicFramePr>
        <p:xfrm>
          <a:off x="515008" y="1685021"/>
          <a:ext cx="4027978" cy="2651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8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23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Anbieter</a:t>
                      </a:r>
                    </a:p>
                  </a:txBody>
                  <a:tcPr anchor="ctr">
                    <a:solidFill>
                      <a:srgbClr val="FFA67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Verwaltungs-   </a:t>
                      </a:r>
                      <a:r>
                        <a:rPr lang="de-DE" sz="1200" b="1" dirty="0" err="1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kostenquote</a:t>
                      </a:r>
                      <a:r>
                        <a:rPr lang="de-DE" sz="1200" b="1" dirty="0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 in %</a:t>
                      </a:r>
                    </a:p>
                  </a:txBody>
                  <a:tcPr anchor="ctr">
                    <a:solidFill>
                      <a:srgbClr val="FFA67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de-DE" sz="1200" b="0" dirty="0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Europa</a:t>
                      </a:r>
                    </a:p>
                  </a:txBody>
                  <a:tcPr anchor="ctr">
                    <a:solidFill>
                      <a:srgbClr val="FFE2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0,80</a:t>
                      </a:r>
                    </a:p>
                  </a:txBody>
                  <a:tcPr anchor="ctr">
                    <a:solidFill>
                      <a:srgbClr val="FFE2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de-DE" sz="1200" b="0" dirty="0" err="1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CosmosDirekt</a:t>
                      </a:r>
                      <a:endParaRPr lang="de-DE" sz="1200" b="0" dirty="0">
                        <a:solidFill>
                          <a:srgbClr val="141892"/>
                        </a:solidFill>
                        <a:latin typeface="Arial" panose="020B0604020202020204" pitchFamily="34" charset="0"/>
                        <a:ea typeface="Poppins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1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0,84</a:t>
                      </a:r>
                    </a:p>
                  </a:txBody>
                  <a:tcPr anchor="ctr">
                    <a:solidFill>
                      <a:srgbClr val="FFF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Allianz (Federführer </a:t>
                      </a:r>
                      <a:r>
                        <a:rPr lang="de-DE" sz="1200" b="1" dirty="0" err="1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KR.bAV</a:t>
                      </a:r>
                      <a:r>
                        <a:rPr lang="de-DE" sz="1200" b="1" dirty="0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rgbClr val="E1F8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1,02</a:t>
                      </a:r>
                    </a:p>
                  </a:txBody>
                  <a:tcPr anchor="ctr">
                    <a:solidFill>
                      <a:srgbClr val="E1F8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de-DE" sz="1200" b="0" dirty="0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Hannoversche</a:t>
                      </a:r>
                    </a:p>
                  </a:txBody>
                  <a:tcPr anchor="ctr">
                    <a:solidFill>
                      <a:srgbClr val="FFF1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1,25</a:t>
                      </a:r>
                    </a:p>
                  </a:txBody>
                  <a:tcPr anchor="ctr">
                    <a:solidFill>
                      <a:srgbClr val="FFF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Neue</a:t>
                      </a:r>
                      <a:r>
                        <a:rPr lang="de-DE" sz="1200" b="0" baseline="0" dirty="0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 Leben</a:t>
                      </a:r>
                    </a:p>
                  </a:txBody>
                  <a:tcPr anchor="ctr">
                    <a:solidFill>
                      <a:srgbClr val="FFE2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1,27</a:t>
                      </a:r>
                    </a:p>
                  </a:txBody>
                  <a:tcPr anchor="ctr">
                    <a:solidFill>
                      <a:srgbClr val="FFE2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de-DE" sz="1200" b="0" dirty="0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R+V</a:t>
                      </a:r>
                    </a:p>
                  </a:txBody>
                  <a:tcPr anchor="ctr">
                    <a:solidFill>
                      <a:srgbClr val="FFF1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1,31</a:t>
                      </a:r>
                    </a:p>
                  </a:txBody>
                  <a:tcPr anchor="ctr">
                    <a:solidFill>
                      <a:srgbClr val="FFF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de-DE" sz="1200" b="0" dirty="0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Debeka</a:t>
                      </a:r>
                    </a:p>
                  </a:txBody>
                  <a:tcPr anchor="ctr">
                    <a:solidFill>
                      <a:srgbClr val="FFE2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1,38</a:t>
                      </a:r>
                    </a:p>
                  </a:txBody>
                  <a:tcPr anchor="ctr">
                    <a:solidFill>
                      <a:srgbClr val="FFE2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Provinzial</a:t>
                      </a:r>
                      <a:r>
                        <a:rPr lang="de-DE" sz="1200" b="0" baseline="0" dirty="0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 Rheinland</a:t>
                      </a:r>
                      <a:endParaRPr lang="de-DE" sz="1200" b="0" dirty="0">
                        <a:solidFill>
                          <a:srgbClr val="141892"/>
                        </a:solidFill>
                        <a:latin typeface="Arial" panose="020B0604020202020204" pitchFamily="34" charset="0"/>
                        <a:ea typeface="Poppins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1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rgbClr val="141892"/>
                          </a:solidFill>
                          <a:latin typeface="Arial" panose="020B0604020202020204" pitchFamily="34" charset="0"/>
                          <a:ea typeface="Poppins" charset="0"/>
                          <a:cs typeface="Arial" panose="020B0604020202020204" pitchFamily="34" charset="0"/>
                        </a:rPr>
                        <a:t>1,45</a:t>
                      </a:r>
                    </a:p>
                  </a:txBody>
                  <a:tcPr anchor="ctr">
                    <a:solidFill>
                      <a:srgbClr val="FFF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feld 10"/>
          <p:cNvSpPr txBox="1"/>
          <p:nvPr/>
        </p:nvSpPr>
        <p:spPr>
          <a:xfrm>
            <a:off x="4751271" y="1245797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u="sng" dirty="0">
                <a:solidFill>
                  <a:srgbClr val="141892"/>
                </a:solidFill>
                <a:ea typeface="Poppins" charset="0"/>
                <a:cs typeface="Arial" panose="020B0604020202020204" pitchFamily="34" charset="0"/>
              </a:rPr>
              <a:t>Höchste Verwaltungskostenquoten</a:t>
            </a:r>
          </a:p>
        </p:txBody>
      </p:sp>
      <p:sp>
        <p:nvSpPr>
          <p:cNvPr id="10" name="Textfeld 10"/>
          <p:cNvSpPr txBox="1"/>
          <p:nvPr/>
        </p:nvSpPr>
        <p:spPr>
          <a:xfrm>
            <a:off x="468461" y="1243819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u="sng" dirty="0">
                <a:solidFill>
                  <a:srgbClr val="141892"/>
                </a:solidFill>
                <a:ea typeface="Poppins" charset="0"/>
                <a:cs typeface="Arial" panose="020B0604020202020204" pitchFamily="34" charset="0"/>
              </a:rPr>
              <a:t>Niedrigste Verwaltungskostenquoten</a:t>
            </a:r>
          </a:p>
        </p:txBody>
      </p:sp>
    </p:spTree>
    <p:extLst>
      <p:ext uri="{BB962C8B-B14F-4D97-AF65-F5344CB8AC3E}">
        <p14:creationId xmlns:p14="http://schemas.microsoft.com/office/powerpoint/2010/main" val="343183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6524625" y="4906566"/>
            <a:ext cx="2235200" cy="20005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de-DE" sz="7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ヒラギノ角ゴ ProN W3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279" y="1347614"/>
            <a:ext cx="2618893" cy="297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8172" y="1347614"/>
            <a:ext cx="25914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6223" y="1382327"/>
            <a:ext cx="2502201" cy="147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7383" y="2427512"/>
            <a:ext cx="2511003" cy="75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hteck 15"/>
          <p:cNvSpPr/>
          <p:nvPr/>
        </p:nvSpPr>
        <p:spPr>
          <a:xfrm>
            <a:off x="6860306" y="3060644"/>
            <a:ext cx="1431925" cy="1202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9" name="Textfeld 7"/>
          <p:cNvSpPr txBox="1"/>
          <p:nvPr/>
        </p:nvSpPr>
        <p:spPr>
          <a:xfrm>
            <a:off x="8604448" y="4731990"/>
            <a:ext cx="215826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20" rIns="45720" spcCol="14288">
            <a:spAutoFit/>
          </a:bodyPr>
          <a:lstStyle/>
          <a:p>
            <a:pPr defTabSz="171452" latinLnBrk="1">
              <a:defRPr/>
            </a:pPr>
            <a:fld id="{654DB90A-0AB7-0A49-A5E3-BF098C387C6C}" type="slidenum">
              <a:rPr lang="de-DE" sz="800" b="1" smtClean="0">
                <a:solidFill>
                  <a:srgbClr val="FFA678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pPr defTabSz="171452" latinLnBrk="1">
                <a:defRPr/>
              </a:pPr>
              <a:t>24</a:t>
            </a:fld>
            <a:endParaRPr lang="de-DE" sz="800" b="1" dirty="0">
              <a:solidFill>
                <a:srgbClr val="FFA678"/>
              </a:solidFill>
              <a:latin typeface="Arial" charset="0"/>
              <a:ea typeface="Arial" charset="0"/>
              <a:cs typeface="Arial" charset="0"/>
              <a:sym typeface="Dax-Light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490538" y="379413"/>
            <a:ext cx="6745758" cy="352425"/>
          </a:xfrm>
          <a:prstGeom prst="rect">
            <a:avLst/>
          </a:prstGeom>
        </p:spPr>
        <p:txBody>
          <a:bodyPr lIns="27856" tIns="13928" rIns="27856" bIns="13928"/>
          <a:lstStyle>
            <a:lvl1pPr marL="0" indent="0" algn="ctr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None/>
              <a:defRPr sz="1000" b="1" i="0">
                <a:solidFill>
                  <a:schemeClr val="tx1"/>
                </a:solidFill>
                <a:latin typeface="Source Sans Pro ExtraLight" charset="0"/>
                <a:ea typeface="Source Sans Pro ExtraLight" charset="0"/>
                <a:cs typeface="Source Sans Pro ExtraLight" charset="0"/>
                <a:sym typeface="Dax Bold" charset="0"/>
              </a:defRPr>
            </a:lvl1pPr>
            <a:lvl2pPr marL="190500" indent="266700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2pPr>
            <a:lvl3pPr marL="719138" indent="-334963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•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3pPr>
            <a:lvl4pPr marL="977900" indent="-403225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4pPr>
            <a:lvl5pPr marL="1216025" indent="-447675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»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5pPr>
            <a:lvl6pPr marL="1408176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6pPr>
            <a:lvl7pPr marL="1600200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7pPr>
            <a:lvl8pPr marL="1792224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8pPr>
            <a:lvl9pPr marL="1984248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9pPr>
          </a:lstStyle>
          <a:p>
            <a:pPr algn="l">
              <a:defRPr/>
            </a:pPr>
            <a:r>
              <a:rPr lang="en-US" sz="12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WELCHE BESONDEREN VORTEILE BIETET DAS KLINIKRENTE </a:t>
            </a:r>
            <a:r>
              <a:rPr lang="en-US" sz="1200" dirty="0" smtClean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VERSORGUNGSWERK?</a:t>
            </a:r>
            <a:endParaRPr lang="en-US" sz="1200" dirty="0">
              <a:solidFill>
                <a:srgbClr val="63666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4022053" y="2210736"/>
            <a:ext cx="1656184" cy="216024"/>
          </a:xfrm>
          <a:prstGeom prst="rect">
            <a:avLst/>
          </a:prstGeom>
          <a:solidFill>
            <a:srgbClr val="FFFFFF"/>
          </a:solidFill>
          <a:ln w="635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ax-Light"/>
              <a:ea typeface="Dax-Light"/>
              <a:cs typeface="Dax-Light"/>
              <a:sym typeface="Dax-Light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4598117" y="3074832"/>
            <a:ext cx="1080120" cy="266400"/>
          </a:xfrm>
          <a:prstGeom prst="rect">
            <a:avLst/>
          </a:prstGeom>
          <a:solidFill>
            <a:srgbClr val="FFFFFF"/>
          </a:solidFill>
          <a:ln w="635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ax-Light"/>
              <a:ea typeface="Dax-Light"/>
              <a:cs typeface="Dax-Light"/>
              <a:sym typeface="Dax-Light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157957" y="1872367"/>
            <a:ext cx="2448000" cy="1368000"/>
          </a:xfrm>
          <a:prstGeom prst="rect">
            <a:avLst/>
          </a:prstGeom>
          <a:solidFill>
            <a:srgbClr val="FFA678">
              <a:alpha val="50196"/>
            </a:srgbClr>
          </a:solidFill>
          <a:ln w="635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121919" tIns="121919" rIns="121919" bIns="121919">
            <a:spAutoFit/>
          </a:bodyPr>
          <a:lstStyle/>
          <a:p>
            <a:pPr defTabSz="457200" latinLnBrk="1">
              <a:defRPr/>
            </a:pPr>
            <a:endParaRPr lang="en-US" altLang="en-US" sz="4800">
              <a:solidFill>
                <a:srgbClr val="000000"/>
              </a:solidFill>
              <a:latin typeface="Dax-Light" charset="0"/>
              <a:sym typeface="Dax-Light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565669" y="2318768"/>
            <a:ext cx="2375992" cy="180000"/>
          </a:xfrm>
          <a:prstGeom prst="rect">
            <a:avLst/>
          </a:prstGeom>
          <a:solidFill>
            <a:srgbClr val="FFA678">
              <a:alpha val="50196"/>
            </a:srgbClr>
          </a:solidFill>
          <a:ln w="635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121919" tIns="121919" rIns="121919" bIns="121919">
            <a:spAutoFit/>
          </a:bodyPr>
          <a:lstStyle/>
          <a:p>
            <a:pPr defTabSz="457200" latinLnBrk="1">
              <a:defRPr/>
            </a:pPr>
            <a:endParaRPr lang="en-US" altLang="en-US" sz="4800">
              <a:solidFill>
                <a:srgbClr val="000000"/>
              </a:solidFill>
              <a:latin typeface="Dax-Light" charset="0"/>
              <a:sym typeface="Dax-Light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55314" y="560389"/>
            <a:ext cx="7285038" cy="57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7" tIns="37149" rIns="74297" bIns="37149"/>
          <a:lstStyle/>
          <a:p>
            <a:pPr defTabSz="190500"/>
            <a:r>
              <a:rPr lang="de-DE" sz="2800" b="1" dirty="0">
                <a:solidFill>
                  <a:srgbClr val="141892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  <a:t>Pressestimmen</a:t>
            </a:r>
            <a:endParaRPr lang="en-US" sz="2800" b="1" dirty="0">
              <a:solidFill>
                <a:srgbClr val="141892"/>
              </a:solidFill>
              <a:latin typeface="Arial" charset="0"/>
              <a:ea typeface="Arial" charset="0"/>
              <a:cs typeface="Arial" charset="0"/>
              <a:sym typeface="Dax-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3843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5314" y="560389"/>
            <a:ext cx="7285038" cy="57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7" tIns="37149" rIns="74297" bIns="37149"/>
          <a:lstStyle/>
          <a:p>
            <a:pPr defTabSz="190500"/>
            <a:r>
              <a:rPr lang="de-DE" sz="2800" b="1" dirty="0">
                <a:solidFill>
                  <a:srgbClr val="141892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  <a:t>Was ist bei Niederlassung?</a:t>
            </a:r>
            <a:endParaRPr lang="en-US" sz="2800" b="1" dirty="0">
              <a:solidFill>
                <a:srgbClr val="141892"/>
              </a:solidFill>
              <a:latin typeface="Arial" charset="0"/>
              <a:ea typeface="Arial" charset="0"/>
              <a:cs typeface="Arial" charset="0"/>
              <a:sym typeface="Dax-ExtraBold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90538" y="379413"/>
            <a:ext cx="6745758" cy="352425"/>
          </a:xfrm>
          <a:prstGeom prst="rect">
            <a:avLst/>
          </a:prstGeom>
        </p:spPr>
        <p:txBody>
          <a:bodyPr lIns="27856" tIns="13928" rIns="27856" bIns="13928"/>
          <a:lstStyle>
            <a:lvl1pPr marL="0" indent="0" algn="ctr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None/>
              <a:defRPr sz="1000" b="1" i="0">
                <a:solidFill>
                  <a:schemeClr val="tx1"/>
                </a:solidFill>
                <a:latin typeface="Source Sans Pro ExtraLight" charset="0"/>
                <a:ea typeface="Source Sans Pro ExtraLight" charset="0"/>
                <a:cs typeface="Source Sans Pro ExtraLight" charset="0"/>
                <a:sym typeface="Dax Bold" charset="0"/>
              </a:defRPr>
            </a:lvl1pPr>
            <a:lvl2pPr marL="190500" indent="266700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2pPr>
            <a:lvl3pPr marL="719138" indent="-334963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•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3pPr>
            <a:lvl4pPr marL="977900" indent="-403225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4pPr>
            <a:lvl5pPr marL="1216025" indent="-447675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»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5pPr>
            <a:lvl6pPr marL="1408176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6pPr>
            <a:lvl7pPr marL="1600200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7pPr>
            <a:lvl8pPr marL="1792224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8pPr>
            <a:lvl9pPr marL="1984248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9pPr>
          </a:lstStyle>
          <a:p>
            <a:pPr algn="l">
              <a:defRPr/>
            </a:pPr>
            <a:r>
              <a:rPr lang="en-US" sz="12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WELCHE BESONDEREN VORTEILE BIETET DAS KLINIKRENTE </a:t>
            </a:r>
            <a:r>
              <a:rPr lang="en-US" sz="1200" dirty="0" smtClean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VERSORGUNGSWERK?</a:t>
            </a:r>
            <a:endParaRPr lang="en-US" sz="1200" dirty="0">
              <a:solidFill>
                <a:srgbClr val="63666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190515" y="1998924"/>
            <a:ext cx="1197301" cy="1200112"/>
          </a:xfrm>
          <a:prstGeom prst="ellipse">
            <a:avLst/>
          </a:prstGeom>
          <a:solidFill>
            <a:srgbClr val="E2F7D8"/>
          </a:solidFill>
          <a:ln w="635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121919" tIns="121919" rIns="121919" bIns="121919">
            <a:spAutoFit/>
          </a:bodyPr>
          <a:lstStyle/>
          <a:p>
            <a:pPr defTabSz="457200" latinLnBrk="1">
              <a:defRPr/>
            </a:pPr>
            <a:endParaRPr lang="en-US" sz="4800">
              <a:solidFill>
                <a:srgbClr val="000000"/>
              </a:solidFill>
              <a:latin typeface="Dax-Light"/>
              <a:ea typeface="Dax-Light"/>
              <a:cs typeface="Dax-Light"/>
              <a:sym typeface="Dax-Light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395536" y="2347630"/>
            <a:ext cx="2787258" cy="50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 eaLnBrk="0" hangingPunct="0">
              <a:lnSpc>
                <a:spcPts val="1280"/>
              </a:lnSpc>
              <a:spcBef>
                <a:spcPts val="600"/>
              </a:spcBef>
            </a:pPr>
            <a:r>
              <a:rPr lang="de-DE" sz="1400" b="1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Angestellte</a:t>
            </a:r>
          </a:p>
          <a:p>
            <a:pPr algn="ctr" eaLnBrk="0" hangingPunct="0">
              <a:lnSpc>
                <a:spcPts val="1280"/>
              </a:lnSpc>
              <a:spcBef>
                <a:spcPts val="600"/>
              </a:spcBef>
            </a:pPr>
            <a:r>
              <a:rPr lang="de-DE" sz="1400" b="1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Ärzte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6711187" y="2024456"/>
            <a:ext cx="1197301" cy="1200112"/>
          </a:xfrm>
          <a:prstGeom prst="ellipse">
            <a:avLst/>
          </a:prstGeom>
          <a:solidFill>
            <a:srgbClr val="E2F7D8"/>
          </a:solidFill>
          <a:ln w="635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121919" tIns="121919" rIns="121919" bIns="121919">
            <a:spAutoFit/>
          </a:bodyPr>
          <a:lstStyle/>
          <a:p>
            <a:pPr defTabSz="457200" latinLnBrk="1">
              <a:defRPr/>
            </a:pPr>
            <a:endParaRPr lang="en-US" sz="4800">
              <a:solidFill>
                <a:srgbClr val="000000"/>
              </a:solidFill>
              <a:latin typeface="Dax-Light"/>
              <a:ea typeface="Dax-Light"/>
              <a:cs typeface="Dax-Light"/>
              <a:sym typeface="Dax-Light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5916208" y="2373162"/>
            <a:ext cx="2787258" cy="50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 eaLnBrk="0" hangingPunct="0">
              <a:lnSpc>
                <a:spcPts val="1280"/>
              </a:lnSpc>
              <a:spcBef>
                <a:spcPts val="600"/>
              </a:spcBef>
            </a:pPr>
            <a:r>
              <a:rPr lang="de-DE" sz="1400" b="1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Niedergel.</a:t>
            </a:r>
          </a:p>
          <a:p>
            <a:pPr algn="ctr" eaLnBrk="0" hangingPunct="0">
              <a:lnSpc>
                <a:spcPts val="1280"/>
              </a:lnSpc>
              <a:spcBef>
                <a:spcPts val="600"/>
              </a:spcBef>
            </a:pPr>
            <a:r>
              <a:rPr lang="de-DE" sz="1400" b="1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Ärzte</a:t>
            </a:r>
          </a:p>
        </p:txBody>
      </p:sp>
      <p:sp>
        <p:nvSpPr>
          <p:cNvPr id="10" name="Pentagon 9"/>
          <p:cNvSpPr/>
          <p:nvPr/>
        </p:nvSpPr>
        <p:spPr>
          <a:xfrm>
            <a:off x="2842398" y="2469413"/>
            <a:ext cx="3505857" cy="380917"/>
          </a:xfrm>
          <a:prstGeom prst="homePlate">
            <a:avLst/>
          </a:prstGeom>
          <a:solidFill>
            <a:srgbClr val="A6EBFF"/>
          </a:solidFill>
          <a:ln w="635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ax-Light"/>
              <a:ea typeface="Dax-Light"/>
              <a:cs typeface="Dax-Light"/>
              <a:sym typeface="Dax-Light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3201697" y="2541203"/>
            <a:ext cx="2787258" cy="25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 eaLnBrk="0" hangingPunct="0">
              <a:lnSpc>
                <a:spcPts val="1280"/>
              </a:lnSpc>
              <a:spcBef>
                <a:spcPts val="600"/>
              </a:spcBef>
            </a:pPr>
            <a:r>
              <a:rPr lang="de-DE" sz="1400" b="1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Niederlassung</a:t>
            </a:r>
            <a:endParaRPr lang="de-DE" sz="1400" b="1" dirty="0">
              <a:solidFill>
                <a:srgbClr val="06038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3201697" y="2895161"/>
            <a:ext cx="2787258" cy="66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 eaLnBrk="0" hangingPunct="0">
              <a:lnSpc>
                <a:spcPts val="1280"/>
              </a:lnSpc>
              <a:spcBef>
                <a:spcPts val="600"/>
              </a:spcBef>
            </a:pPr>
            <a:r>
              <a:rPr lang="de-DE" sz="1400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Ansprüche KR bleiben erhalten</a:t>
            </a:r>
          </a:p>
          <a:p>
            <a:pPr algn="ctr" eaLnBrk="0" hangingPunct="0">
              <a:lnSpc>
                <a:spcPts val="1280"/>
              </a:lnSpc>
              <a:spcBef>
                <a:spcPts val="600"/>
              </a:spcBef>
            </a:pPr>
            <a:r>
              <a:rPr lang="de-DE" sz="1400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Abschluss </a:t>
            </a:r>
            <a:r>
              <a:rPr lang="de-DE" sz="1400" dirty="0" err="1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BasisRente</a:t>
            </a:r>
            <a:r>
              <a:rPr lang="de-DE" sz="1400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 mit Sonderkonditionen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414439" y="3320819"/>
            <a:ext cx="2787258" cy="25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 eaLnBrk="0" hangingPunct="0">
              <a:lnSpc>
                <a:spcPts val="1280"/>
              </a:lnSpc>
              <a:spcBef>
                <a:spcPts val="600"/>
              </a:spcBef>
            </a:pPr>
            <a:r>
              <a:rPr lang="de-DE" sz="1400" b="1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= </a:t>
            </a:r>
            <a:r>
              <a:rPr lang="de-DE" sz="1400" b="1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KlinikRente Plus</a:t>
            </a:r>
            <a:endParaRPr lang="de-DE" sz="1400" b="1" dirty="0">
              <a:solidFill>
                <a:srgbClr val="06038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009270" y="3320600"/>
            <a:ext cx="2787258" cy="25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 eaLnBrk="0" hangingPunct="0">
              <a:lnSpc>
                <a:spcPts val="1280"/>
              </a:lnSpc>
              <a:spcBef>
                <a:spcPts val="600"/>
              </a:spcBef>
            </a:pPr>
            <a:r>
              <a:rPr lang="de-DE" sz="1400" b="1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= </a:t>
            </a:r>
            <a:r>
              <a:rPr lang="de-DE" sz="1400" b="1" dirty="0" err="1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BasisRente</a:t>
            </a:r>
            <a:endParaRPr lang="de-DE" sz="1400" b="1" dirty="0">
              <a:solidFill>
                <a:srgbClr val="06038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feld 7"/>
          <p:cNvSpPr txBox="1"/>
          <p:nvPr/>
        </p:nvSpPr>
        <p:spPr>
          <a:xfrm>
            <a:off x="8604448" y="4731990"/>
            <a:ext cx="215826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20" rIns="45720" spcCol="14288">
            <a:spAutoFit/>
          </a:bodyPr>
          <a:lstStyle/>
          <a:p>
            <a:pPr defTabSz="171452" latinLnBrk="1">
              <a:defRPr/>
            </a:pPr>
            <a:fld id="{5CDE15BB-CC58-4A41-BED9-D105E38F487C}" type="slidenum">
              <a:rPr lang="de-DE" sz="800" b="1" smtClean="0">
                <a:solidFill>
                  <a:srgbClr val="FFA678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pPr defTabSz="171452" latinLnBrk="1">
                <a:defRPr/>
              </a:pPr>
              <a:t>25</a:t>
            </a:fld>
            <a:endParaRPr lang="de-DE" sz="800" b="1" dirty="0">
              <a:solidFill>
                <a:srgbClr val="FFA678"/>
              </a:solidFill>
              <a:latin typeface="Arial" charset="0"/>
              <a:ea typeface="Arial" charset="0"/>
              <a:cs typeface="Arial" charset="0"/>
              <a:sym typeface="Dax-Light"/>
            </a:endParaRPr>
          </a:p>
        </p:txBody>
      </p:sp>
    </p:spTree>
    <p:extLst>
      <p:ext uri="{BB962C8B-B14F-4D97-AF65-F5344CB8AC3E}">
        <p14:creationId xmlns:p14="http://schemas.microsoft.com/office/powerpoint/2010/main" val="4220280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00392" y="4587975"/>
            <a:ext cx="864096" cy="504055"/>
          </a:xfrm>
          <a:prstGeom prst="rect">
            <a:avLst/>
          </a:prstGeom>
          <a:solidFill>
            <a:schemeClr val="bg1"/>
          </a:solidFill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ax-Light"/>
              <a:ea typeface="Dax-Light"/>
              <a:cs typeface="Dax-Light"/>
              <a:sym typeface="Dax-Light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498475" y="627063"/>
            <a:ext cx="7772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861" tIns="13931" rIns="27861" bIns="13931"/>
          <a:lstStyle/>
          <a:p>
            <a:pPr defTabSz="69850"/>
            <a:r>
              <a:rPr lang="de-DE" sz="2700" b="1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  <a:t>Pressemitteilungen Marburger Bund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90538" y="379413"/>
            <a:ext cx="7321822" cy="352425"/>
          </a:xfrm>
          <a:prstGeom prst="rect">
            <a:avLst/>
          </a:prstGeom>
        </p:spPr>
        <p:txBody>
          <a:bodyPr lIns="27856" tIns="13928" rIns="27856" bIns="13928"/>
          <a:lstStyle>
            <a:lvl1pPr marL="0" indent="0" algn="ctr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None/>
              <a:defRPr sz="1000" b="1" i="0">
                <a:solidFill>
                  <a:schemeClr val="tx1"/>
                </a:solidFill>
                <a:latin typeface="Source Sans Pro ExtraLight" charset="0"/>
                <a:ea typeface="Source Sans Pro ExtraLight" charset="0"/>
                <a:cs typeface="Source Sans Pro ExtraLight" charset="0"/>
                <a:sym typeface="Dax Bold" charset="0"/>
              </a:defRPr>
            </a:lvl1pPr>
            <a:lvl2pPr marL="190500" indent="266700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2pPr>
            <a:lvl3pPr marL="719138" indent="-334963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•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3pPr>
            <a:lvl4pPr marL="977900" indent="-403225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4pPr>
            <a:lvl5pPr marL="1216025" indent="-447675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»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5pPr>
            <a:lvl6pPr marL="1408176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6pPr>
            <a:lvl7pPr marL="1600200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7pPr>
            <a:lvl8pPr marL="1792224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8pPr>
            <a:lvl9pPr marL="1984248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9pPr>
          </a:lstStyle>
          <a:p>
            <a:pPr algn="l">
              <a:defRPr/>
            </a:pPr>
            <a:r>
              <a:rPr lang="en-US" sz="12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BETRIEBLICHE ALTERSVORSORGE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538" y="1193900"/>
            <a:ext cx="595367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7"/>
          <p:cNvSpPr txBox="1"/>
          <p:nvPr/>
        </p:nvSpPr>
        <p:spPr>
          <a:xfrm>
            <a:off x="8604448" y="4731990"/>
            <a:ext cx="215826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20" rIns="45720" spcCol="14288">
            <a:spAutoFit/>
          </a:bodyPr>
          <a:lstStyle/>
          <a:p>
            <a:pPr defTabSz="171452" latinLnBrk="1">
              <a:defRPr/>
            </a:pPr>
            <a:fld id="{C0043833-AF19-8146-9F8D-C15811358507}" type="slidenum">
              <a:rPr lang="de-DE" sz="800" b="1" smtClean="0">
                <a:solidFill>
                  <a:srgbClr val="FFA678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pPr defTabSz="171452" latinLnBrk="1">
                <a:defRPr/>
              </a:pPr>
              <a:t>26</a:t>
            </a:fld>
            <a:endParaRPr lang="de-DE" sz="800" b="1" dirty="0">
              <a:solidFill>
                <a:srgbClr val="FFA678"/>
              </a:solidFill>
              <a:latin typeface="Arial" charset="0"/>
              <a:ea typeface="Arial" charset="0"/>
              <a:cs typeface="Arial" charset="0"/>
              <a:sym typeface="Dax-Light"/>
            </a:endParaRPr>
          </a:p>
        </p:txBody>
      </p:sp>
    </p:spTree>
    <p:extLst>
      <p:ext uri="{BB962C8B-B14F-4D97-AF65-F5344CB8AC3E}">
        <p14:creationId xmlns:p14="http://schemas.microsoft.com/office/powerpoint/2010/main" val="5093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00392" y="4587975"/>
            <a:ext cx="864096" cy="504055"/>
          </a:xfrm>
          <a:prstGeom prst="rect">
            <a:avLst/>
          </a:prstGeom>
          <a:solidFill>
            <a:schemeClr val="bg1"/>
          </a:solidFill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ax-Light"/>
              <a:ea typeface="Dax-Light"/>
              <a:cs typeface="Dax-Light"/>
              <a:sym typeface="Dax-Light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90538" y="379413"/>
            <a:ext cx="7321822" cy="352425"/>
          </a:xfrm>
          <a:prstGeom prst="rect">
            <a:avLst/>
          </a:prstGeom>
        </p:spPr>
        <p:txBody>
          <a:bodyPr lIns="27856" tIns="13928" rIns="27856" bIns="13928"/>
          <a:lstStyle>
            <a:lvl1pPr marL="0" indent="0" algn="ctr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None/>
              <a:defRPr sz="1000" b="1" i="0">
                <a:solidFill>
                  <a:schemeClr val="tx1"/>
                </a:solidFill>
                <a:latin typeface="Source Sans Pro ExtraLight" charset="0"/>
                <a:ea typeface="Source Sans Pro ExtraLight" charset="0"/>
                <a:cs typeface="Source Sans Pro ExtraLight" charset="0"/>
                <a:sym typeface="Dax Bold" charset="0"/>
              </a:defRPr>
            </a:lvl1pPr>
            <a:lvl2pPr marL="190500" indent="266700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2pPr>
            <a:lvl3pPr marL="719138" indent="-334963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•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3pPr>
            <a:lvl4pPr marL="977900" indent="-403225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4pPr>
            <a:lvl5pPr marL="1216025" indent="-447675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»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5pPr>
            <a:lvl6pPr marL="1408176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6pPr>
            <a:lvl7pPr marL="1600200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7pPr>
            <a:lvl8pPr marL="1792224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8pPr>
            <a:lvl9pPr marL="1984248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9pPr>
          </a:lstStyle>
          <a:p>
            <a:pPr algn="l">
              <a:defRPr/>
            </a:pPr>
            <a:r>
              <a:rPr lang="en-US" sz="12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BETRIEBLICHE ALTERSVORSORGE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341438"/>
            <a:ext cx="6912768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 rot="21010881">
            <a:off x="5292080" y="1042657"/>
            <a:ext cx="1080120" cy="432048"/>
          </a:xfrm>
          <a:prstGeom prst="rect">
            <a:avLst/>
          </a:prstGeom>
          <a:solidFill>
            <a:schemeClr val="bg1"/>
          </a:solidFill>
          <a:ln w="635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ax-Light"/>
              <a:ea typeface="Dax-Light"/>
              <a:cs typeface="Dax-Light"/>
              <a:sym typeface="Dax-Light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498475" y="627063"/>
            <a:ext cx="7772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861" tIns="13931" rIns="27861" bIns="13931"/>
          <a:lstStyle/>
          <a:p>
            <a:pPr defTabSz="69850"/>
            <a:r>
              <a:rPr lang="de-DE" sz="2700" b="1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  <a:t>Pressemitteilungen Marburger Bund</a:t>
            </a:r>
          </a:p>
        </p:txBody>
      </p:sp>
      <p:sp>
        <p:nvSpPr>
          <p:cNvPr id="10" name="Textfeld 7"/>
          <p:cNvSpPr txBox="1"/>
          <p:nvPr/>
        </p:nvSpPr>
        <p:spPr>
          <a:xfrm>
            <a:off x="8604448" y="4731990"/>
            <a:ext cx="215826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20" rIns="45720" spcCol="14288">
            <a:spAutoFit/>
          </a:bodyPr>
          <a:lstStyle/>
          <a:p>
            <a:pPr defTabSz="171452" latinLnBrk="1">
              <a:defRPr/>
            </a:pPr>
            <a:fld id="{671851DD-28DF-E346-8FD7-266E61F97512}" type="slidenum">
              <a:rPr lang="de-DE" sz="800" b="1" smtClean="0">
                <a:solidFill>
                  <a:srgbClr val="FFA678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pPr defTabSz="171452" latinLnBrk="1">
                <a:defRPr/>
              </a:pPr>
              <a:t>27</a:t>
            </a:fld>
            <a:endParaRPr lang="de-DE" sz="800" b="1" dirty="0">
              <a:solidFill>
                <a:srgbClr val="FFA678"/>
              </a:solidFill>
              <a:latin typeface="Arial" charset="0"/>
              <a:ea typeface="Arial" charset="0"/>
              <a:cs typeface="Arial" charset="0"/>
              <a:sym typeface="Dax-Light"/>
            </a:endParaRPr>
          </a:p>
        </p:txBody>
      </p:sp>
    </p:spTree>
    <p:extLst>
      <p:ext uri="{BB962C8B-B14F-4D97-AF65-F5344CB8AC3E}">
        <p14:creationId xmlns:p14="http://schemas.microsoft.com/office/powerpoint/2010/main" val="11770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00392" y="4587975"/>
            <a:ext cx="864096" cy="504055"/>
          </a:xfrm>
          <a:prstGeom prst="rect">
            <a:avLst/>
          </a:prstGeom>
          <a:solidFill>
            <a:schemeClr val="bg1"/>
          </a:solidFill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ax-Light"/>
              <a:ea typeface="Dax-Light"/>
              <a:cs typeface="Dax-Light"/>
              <a:sym typeface="Dax-Light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90538" y="379413"/>
            <a:ext cx="7321822" cy="352425"/>
          </a:xfrm>
          <a:prstGeom prst="rect">
            <a:avLst/>
          </a:prstGeom>
        </p:spPr>
        <p:txBody>
          <a:bodyPr lIns="27856" tIns="13928" rIns="27856" bIns="13928"/>
          <a:lstStyle>
            <a:lvl1pPr marL="0" indent="0" algn="ctr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None/>
              <a:defRPr sz="1000" b="1" i="0">
                <a:solidFill>
                  <a:schemeClr val="tx1"/>
                </a:solidFill>
                <a:latin typeface="Source Sans Pro ExtraLight" charset="0"/>
                <a:ea typeface="Source Sans Pro ExtraLight" charset="0"/>
                <a:cs typeface="Source Sans Pro ExtraLight" charset="0"/>
                <a:sym typeface="Dax Bold" charset="0"/>
              </a:defRPr>
            </a:lvl1pPr>
            <a:lvl2pPr marL="190500" indent="266700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2pPr>
            <a:lvl3pPr marL="719138" indent="-334963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•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3pPr>
            <a:lvl4pPr marL="977900" indent="-403225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4pPr>
            <a:lvl5pPr marL="1216025" indent="-447675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»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5pPr>
            <a:lvl6pPr marL="1408176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6pPr>
            <a:lvl7pPr marL="1600200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7pPr>
            <a:lvl8pPr marL="1792224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8pPr>
            <a:lvl9pPr marL="1984248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9pPr>
          </a:lstStyle>
          <a:p>
            <a:pPr algn="l">
              <a:defRPr/>
            </a:pPr>
            <a:r>
              <a:rPr lang="en-US" sz="12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BETRIEBLICHE ALTERSVORSORGE</a:t>
            </a:r>
          </a:p>
        </p:txBody>
      </p:sp>
      <p:sp>
        <p:nvSpPr>
          <p:cNvPr id="4" name="Rectangle 3"/>
          <p:cNvSpPr/>
          <p:nvPr/>
        </p:nvSpPr>
        <p:spPr>
          <a:xfrm rot="21010881">
            <a:off x="5292080" y="1042657"/>
            <a:ext cx="1080120" cy="432048"/>
          </a:xfrm>
          <a:prstGeom prst="rect">
            <a:avLst/>
          </a:prstGeom>
          <a:solidFill>
            <a:schemeClr val="bg1"/>
          </a:solidFill>
          <a:ln w="635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ax-Light"/>
              <a:ea typeface="Dax-Light"/>
              <a:cs typeface="Dax-Light"/>
              <a:sym typeface="Dax-Light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498475" y="627063"/>
            <a:ext cx="7772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861" tIns="13931" rIns="27861" bIns="13931"/>
          <a:lstStyle/>
          <a:p>
            <a:pPr defTabSz="69850"/>
            <a:r>
              <a:rPr lang="de-DE" sz="2700" b="1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  <a:t>Artikel Arzt und Krankenhaus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530" y="1258681"/>
            <a:ext cx="5233590" cy="355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7"/>
          <p:cNvSpPr txBox="1"/>
          <p:nvPr/>
        </p:nvSpPr>
        <p:spPr>
          <a:xfrm>
            <a:off x="8604448" y="4731990"/>
            <a:ext cx="215826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20" rIns="45720" spcCol="14288">
            <a:spAutoFit/>
          </a:bodyPr>
          <a:lstStyle/>
          <a:p>
            <a:pPr defTabSz="171452" latinLnBrk="1">
              <a:defRPr/>
            </a:pPr>
            <a:fld id="{0B5FA66D-7C23-4E47-AFA7-5EE2F9278FEB}" type="slidenum">
              <a:rPr lang="de-DE" sz="800" b="1" smtClean="0">
                <a:solidFill>
                  <a:srgbClr val="FFA678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pPr defTabSz="171452" latinLnBrk="1">
                <a:defRPr/>
              </a:pPr>
              <a:t>28</a:t>
            </a:fld>
            <a:endParaRPr lang="de-DE" sz="800" b="1" dirty="0">
              <a:solidFill>
                <a:srgbClr val="FFA678"/>
              </a:solidFill>
              <a:latin typeface="Arial" charset="0"/>
              <a:ea typeface="Arial" charset="0"/>
              <a:cs typeface="Arial" charset="0"/>
              <a:sym typeface="Dax-Light"/>
            </a:endParaRPr>
          </a:p>
        </p:txBody>
      </p:sp>
    </p:spTree>
    <p:extLst>
      <p:ext uri="{BB962C8B-B14F-4D97-AF65-F5344CB8AC3E}">
        <p14:creationId xmlns:p14="http://schemas.microsoft.com/office/powerpoint/2010/main" val="156909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96580" y="-331537"/>
            <a:ext cx="3633313" cy="3623526"/>
          </a:xfrm>
          <a:prstGeom prst="rect">
            <a:avLst/>
          </a:prstGeom>
        </p:spPr>
      </p:pic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560388" y="-492125"/>
            <a:ext cx="0" cy="0"/>
          </a:xfrm>
          <a:prstGeom prst="line">
            <a:avLst/>
          </a:prstGeom>
          <a:noFill/>
          <a:ln>
            <a:noFill/>
          </a:ln>
          <a:extLst/>
        </p:spPr>
        <p:txBody>
          <a:bodyPr lIns="91414" tIns="45708" rIns="91414" bIns="45708"/>
          <a:lstStyle/>
          <a:p>
            <a:pPr defTabSz="7726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rgbClr val="343941"/>
              </a:solidFill>
              <a:latin typeface="Open Sans"/>
              <a:ea typeface="+mn-ea"/>
              <a:cs typeface="Open Sans"/>
            </a:endParaRPr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560388" y="-492125"/>
            <a:ext cx="0" cy="0"/>
          </a:xfrm>
          <a:prstGeom prst="line">
            <a:avLst/>
          </a:prstGeom>
          <a:noFill/>
          <a:ln>
            <a:noFill/>
          </a:ln>
          <a:extLst/>
        </p:spPr>
        <p:txBody>
          <a:bodyPr lIns="91414" tIns="45708" rIns="91414" bIns="45708"/>
          <a:lstStyle/>
          <a:p>
            <a:pPr defTabSz="7726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rgbClr val="343941"/>
              </a:solidFill>
              <a:latin typeface="Open Sans"/>
              <a:ea typeface="+mn-ea"/>
              <a:cs typeface="Open Sans"/>
            </a:endParaRPr>
          </a:p>
        </p:txBody>
      </p:sp>
      <p:sp>
        <p:nvSpPr>
          <p:cNvPr id="234500" name="Text Placeholder 10"/>
          <p:cNvSpPr>
            <a:spLocks noGrp="1"/>
          </p:cNvSpPr>
          <p:nvPr>
            <p:ph type="body" sz="quarter" idx="13"/>
          </p:nvPr>
        </p:nvSpPr>
        <p:spPr bwMode="auto">
          <a:xfrm>
            <a:off x="251520" y="1228198"/>
            <a:ext cx="2568575" cy="504056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 dirty="0" err="1">
                <a:solidFill>
                  <a:srgbClr val="06038D"/>
                </a:solidFill>
                <a:latin typeface="Open Sans" pitchFamily="34" charset="0"/>
                <a:ea typeface="Source Sans Pro ExtraLight"/>
                <a:cs typeface="Source Sans Pro ExtraLight"/>
              </a:rPr>
              <a:t>Herzlichen</a:t>
            </a:r>
            <a:r>
              <a:rPr lang="en-US" altLang="en-US" sz="2000" dirty="0">
                <a:solidFill>
                  <a:srgbClr val="06038D"/>
                </a:solidFill>
                <a:latin typeface="Open Sans" pitchFamily="34" charset="0"/>
                <a:ea typeface="Source Sans Pro ExtraLight"/>
                <a:cs typeface="Source Sans Pro ExtraLight"/>
              </a:rPr>
              <a:t> Dank!</a:t>
            </a:r>
          </a:p>
        </p:txBody>
      </p:sp>
      <p:sp>
        <p:nvSpPr>
          <p:cNvPr id="23450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66138" y="4670425"/>
            <a:ext cx="415925" cy="2730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05F64B0-B603-4163-8EF3-6139287C7005}" type="slidenum">
              <a:rPr lang="en-US" altLang="en-US" sz="700">
                <a:latin typeface="Open Sans" pitchFamily="34" charset="0"/>
              </a:rPr>
              <a:pPr/>
              <a:t>29</a:t>
            </a:fld>
            <a:endParaRPr lang="en-US" altLang="en-US" sz="700">
              <a:latin typeface="Open Sans" pitchFamily="34" charset="0"/>
            </a:endParaRPr>
          </a:p>
        </p:txBody>
      </p:sp>
      <p:grpSp>
        <p:nvGrpSpPr>
          <p:cNvPr id="2" name="Group 42"/>
          <p:cNvGrpSpPr/>
          <p:nvPr/>
        </p:nvGrpSpPr>
        <p:grpSpPr>
          <a:xfrm>
            <a:off x="459037" y="3095817"/>
            <a:ext cx="1624635" cy="1976395"/>
            <a:chOff x="3088582" y="607749"/>
            <a:chExt cx="2166463" cy="3514050"/>
          </a:xfrm>
          <a:solidFill>
            <a:srgbClr val="FFFFFF"/>
          </a:solidFill>
        </p:grpSpPr>
        <p:sp>
          <p:nvSpPr>
            <p:cNvPr id="47" name="TextBox 46"/>
            <p:cNvSpPr txBox="1"/>
            <p:nvPr/>
          </p:nvSpPr>
          <p:spPr>
            <a:xfrm>
              <a:off x="3094301" y="2206495"/>
              <a:ext cx="2155560" cy="191530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defTabSz="77261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 err="1">
                  <a:solidFill>
                    <a:srgbClr val="3C3C3B"/>
                  </a:solidFill>
                  <a:latin typeface="Open Sans"/>
                  <a:ea typeface="Source Sans Pro Light" charset="0"/>
                  <a:cs typeface="Open Sans"/>
                </a:rPr>
                <a:t>Telefon</a:t>
              </a:r>
              <a:r>
                <a:rPr lang="en-US" sz="800" dirty="0">
                  <a:solidFill>
                    <a:srgbClr val="3C3C3B"/>
                  </a:solidFill>
                  <a:latin typeface="Open Sans"/>
                  <a:ea typeface="Source Sans Pro Light" charset="0"/>
                  <a:cs typeface="Open Sans"/>
                </a:rPr>
                <a:t>: +49 221 292092-0</a:t>
              </a:r>
            </a:p>
            <a:p>
              <a:pPr defTabSz="77261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rgbClr val="3C3C3B"/>
                  </a:solidFill>
                  <a:latin typeface="Open Sans"/>
                  <a:ea typeface="Source Sans Pro Light" charset="0"/>
                  <a:cs typeface="Open Sans"/>
                </a:rPr>
                <a:t>Telefax: +49 221 292093-70</a:t>
              </a:r>
            </a:p>
            <a:p>
              <a:pPr defTabSz="77261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solidFill>
                  <a:srgbClr val="3C3C3B"/>
                </a:solidFill>
                <a:latin typeface="Open Sans"/>
                <a:ea typeface="Source Sans Pro Light" charset="0"/>
                <a:cs typeface="Open Sans"/>
              </a:endParaRPr>
            </a:p>
            <a:p>
              <a:pPr defTabSz="77261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rgbClr val="3C3C3B"/>
                  </a:solidFill>
                  <a:latin typeface="Open Sans"/>
                  <a:ea typeface="Source Sans Pro Light" charset="0"/>
                  <a:cs typeface="Open Sans"/>
                </a:rPr>
                <a:t>E-Mail: info@klinikrente.de</a:t>
              </a:r>
            </a:p>
            <a:p>
              <a:pPr defTabSz="77261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solidFill>
                  <a:srgbClr val="3C3C3B"/>
                </a:solidFill>
                <a:latin typeface="Open Sans"/>
                <a:ea typeface="Source Sans Pro Light" charset="0"/>
                <a:cs typeface="Open Sans"/>
              </a:endParaRPr>
            </a:p>
            <a:p>
              <a:pPr defTabSz="77261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 err="1">
                  <a:solidFill>
                    <a:srgbClr val="3C3C3B"/>
                  </a:solidFill>
                  <a:latin typeface="Open Sans"/>
                  <a:ea typeface="Source Sans Pro Light" charset="0"/>
                  <a:cs typeface="Open Sans"/>
                </a:rPr>
                <a:t>www.klinikrente.de</a:t>
              </a:r>
              <a:endParaRPr lang="en-US" sz="800" dirty="0">
                <a:solidFill>
                  <a:srgbClr val="3C3C3B"/>
                </a:solidFill>
                <a:latin typeface="Open Sans"/>
                <a:ea typeface="Source Sans Pro Light" charset="0"/>
                <a:cs typeface="Open Sans"/>
              </a:endParaRPr>
            </a:p>
            <a:p>
              <a:pPr defTabSz="77261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rgbClr val="3C3C3B"/>
                  </a:solidFill>
                  <a:latin typeface="Open Sans"/>
                  <a:ea typeface="Source Sans Pro Light" charset="0"/>
                  <a:cs typeface="Open Sans"/>
                </a:rPr>
                <a:t> </a:t>
              </a:r>
            </a:p>
            <a:p>
              <a:pPr defTabSz="77261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solidFill>
                  <a:srgbClr val="3C3C3B"/>
                </a:solidFill>
                <a:latin typeface="Open Sans"/>
                <a:ea typeface="Source Sans Pro Light" charset="0"/>
                <a:cs typeface="Open San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088582" y="1936625"/>
              <a:ext cx="913190" cy="38306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77261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343941"/>
                  </a:solidFill>
                  <a:latin typeface="Open Sans"/>
                  <a:ea typeface="+mn-ea"/>
                  <a:cs typeface="Open Sans"/>
                </a:rPr>
                <a:t>KONTAKT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099485" y="877619"/>
              <a:ext cx="2155560" cy="1039738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defTabSz="77261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rgbClr val="3C3C3B"/>
                  </a:solidFill>
                  <a:latin typeface="Open Sans"/>
                  <a:ea typeface="Source Sans Pro Light" charset="0"/>
                  <a:cs typeface="Open Sans"/>
                </a:rPr>
                <a:t>KlinikRente </a:t>
              </a:r>
              <a:r>
                <a:rPr lang="en-US" sz="800" dirty="0" err="1">
                  <a:solidFill>
                    <a:srgbClr val="3C3C3B"/>
                  </a:solidFill>
                  <a:latin typeface="Open Sans"/>
                  <a:ea typeface="Source Sans Pro Light" charset="0"/>
                  <a:cs typeface="Open Sans"/>
                </a:rPr>
                <a:t>Versorgungswerk</a:t>
              </a:r>
              <a:endParaRPr lang="en-US" sz="800" dirty="0">
                <a:solidFill>
                  <a:srgbClr val="3C3C3B"/>
                </a:solidFill>
                <a:latin typeface="Open Sans"/>
                <a:ea typeface="Source Sans Pro Light" charset="0"/>
                <a:cs typeface="Open Sans"/>
              </a:endParaRPr>
            </a:p>
            <a:p>
              <a:pPr defTabSz="77261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rgbClr val="3C3C3B"/>
                  </a:solidFill>
                  <a:latin typeface="Open Sans"/>
                  <a:ea typeface="Source Sans Pro Light" charset="0"/>
                  <a:cs typeface="Open Sans"/>
                </a:rPr>
                <a:t>Robert-</a:t>
              </a:r>
              <a:r>
                <a:rPr lang="en-US" sz="800" dirty="0" err="1">
                  <a:solidFill>
                    <a:srgbClr val="3C3C3B"/>
                  </a:solidFill>
                  <a:latin typeface="Open Sans"/>
                  <a:ea typeface="Source Sans Pro Light" charset="0"/>
                  <a:cs typeface="Open Sans"/>
                </a:rPr>
                <a:t>Perthel</a:t>
              </a:r>
              <a:r>
                <a:rPr lang="en-US" sz="800" dirty="0">
                  <a:solidFill>
                    <a:srgbClr val="3C3C3B"/>
                  </a:solidFill>
                  <a:latin typeface="Open Sans"/>
                  <a:ea typeface="Source Sans Pro Light" charset="0"/>
                  <a:cs typeface="Open Sans"/>
                </a:rPr>
                <a:t>-</a:t>
              </a:r>
              <a:r>
                <a:rPr lang="en-US" sz="800" dirty="0" err="1">
                  <a:solidFill>
                    <a:srgbClr val="3C3C3B"/>
                  </a:solidFill>
                  <a:latin typeface="Open Sans"/>
                  <a:ea typeface="Source Sans Pro Light" charset="0"/>
                  <a:cs typeface="Open Sans"/>
                </a:rPr>
                <a:t>Straße</a:t>
              </a:r>
              <a:r>
                <a:rPr lang="en-US" sz="800" dirty="0">
                  <a:solidFill>
                    <a:srgbClr val="3C3C3B"/>
                  </a:solidFill>
                  <a:latin typeface="Open Sans"/>
                  <a:ea typeface="Source Sans Pro Light" charset="0"/>
                  <a:cs typeface="Open Sans"/>
                </a:rPr>
                <a:t> 4</a:t>
              </a:r>
            </a:p>
            <a:p>
              <a:pPr defTabSz="77261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rgbClr val="3C3C3B"/>
                  </a:solidFill>
                  <a:latin typeface="Open Sans"/>
                  <a:ea typeface="Source Sans Pro Light" charset="0"/>
                  <a:cs typeface="Open Sans"/>
                </a:rPr>
                <a:t>50739 Köln</a:t>
              </a:r>
            </a:p>
            <a:p>
              <a:pPr defTabSz="77261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solidFill>
                  <a:srgbClr val="3C3C3B"/>
                </a:solidFill>
                <a:latin typeface="Open Sans"/>
                <a:ea typeface="Source Sans Pro Light" charset="0"/>
                <a:cs typeface="Open San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093765" y="607749"/>
              <a:ext cx="1015795" cy="38306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77261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343941"/>
                  </a:solidFill>
                  <a:latin typeface="Open Sans"/>
                  <a:ea typeface="+mn-ea"/>
                  <a:cs typeface="Open Sans"/>
                </a:rPr>
                <a:t>ANSCHRIFT</a:t>
              </a:r>
            </a:p>
          </p:txBody>
        </p:sp>
      </p:grpSp>
      <p:pic>
        <p:nvPicPr>
          <p:cNvPr id="234504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09" r="-8239"/>
          <a:stretch>
            <a:fillRect/>
          </a:stretch>
        </p:blipFill>
        <p:spPr bwMode="auto">
          <a:xfrm>
            <a:off x="4500563" y="-1892300"/>
            <a:ext cx="5673725" cy="1186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44500" y="4670425"/>
            <a:ext cx="2568575" cy="273050"/>
          </a:xfrm>
          <a:prstGeom prst="rect">
            <a:avLst/>
          </a:prstGeom>
          <a:solidFill>
            <a:srgbClr val="FFFFFF"/>
          </a:solidFill>
          <a:ln w="635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ax-Light"/>
              <a:ea typeface="Dax-Light"/>
              <a:cs typeface="Dax-Light"/>
              <a:sym typeface="Dax-Light"/>
            </a:endParaRPr>
          </a:p>
        </p:txBody>
      </p:sp>
    </p:spTree>
    <p:extLst>
      <p:ext uri="{BB962C8B-B14F-4D97-AF65-F5344CB8AC3E}">
        <p14:creationId xmlns:p14="http://schemas.microsoft.com/office/powerpoint/2010/main" val="1838484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146"/>
          <p:cNvSpPr>
            <a:spLocks noChangeArrowheads="1"/>
          </p:cNvSpPr>
          <p:nvPr/>
        </p:nvSpPr>
        <p:spPr bwMode="auto">
          <a:xfrm>
            <a:off x="504825" y="1514475"/>
            <a:ext cx="8675688" cy="133113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19050" tIns="19050" rIns="19050" bIns="19050">
            <a:spAutoFit/>
          </a:bodyPr>
          <a:lstStyle/>
          <a:p>
            <a:pPr marL="342900" indent="-342900" defTabSz="171450">
              <a:lnSpc>
                <a:spcPct val="200000"/>
              </a:lnSpc>
              <a:buClr>
                <a:srgbClr val="313231"/>
              </a:buClr>
              <a:buSzPct val="100000"/>
              <a:buAutoNum type="arabicPeriod"/>
            </a:pP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Warum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betreiben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immer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mehr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Ärztinnen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&amp;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Ärzte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zusätzliche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Altersversorgung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?</a:t>
            </a:r>
          </a:p>
          <a:p>
            <a:pPr marL="342900" indent="-342900" defTabSz="171450">
              <a:lnSpc>
                <a:spcPct val="200000"/>
              </a:lnSpc>
              <a:buClr>
                <a:srgbClr val="313231"/>
              </a:buClr>
              <a:buSzPct val="100000"/>
              <a:buAutoNum type="arabicPeriod"/>
            </a:pP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Welche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Vorteile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bietet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die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Altersvorsorge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über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den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Betrieb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?</a:t>
            </a:r>
          </a:p>
          <a:p>
            <a:pPr marL="342900" indent="-342900" defTabSz="171450">
              <a:lnSpc>
                <a:spcPct val="200000"/>
              </a:lnSpc>
              <a:buClr>
                <a:srgbClr val="313231"/>
              </a:buClr>
              <a:buSzPct val="100000"/>
              <a:buFont typeface="Avenir Roman" charset="0"/>
              <a:buAutoNum type="arabicPeriod"/>
            </a:pP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Welche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besonderen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Vorteile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400" dirty="0" err="1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bietet</a:t>
            </a:r>
            <a:r>
              <a:rPr lang="en-US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das </a:t>
            </a:r>
            <a:r>
              <a:rPr lang="en-US" altLang="en-US" sz="1400" dirty="0" smtClean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KlinikRente </a:t>
            </a:r>
            <a:r>
              <a:rPr lang="en-US" altLang="en-US" sz="1400" dirty="0" err="1" smtClean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Versorgungswerk</a:t>
            </a:r>
            <a:r>
              <a:rPr lang="en-US" altLang="en-US" sz="1400" dirty="0" smtClean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?</a:t>
            </a:r>
            <a:endParaRPr lang="en-US" altLang="en-US" sz="1400" dirty="0">
              <a:solidFill>
                <a:srgbClr val="63666A"/>
              </a:solidFill>
              <a:latin typeface="Arial" charset="0"/>
              <a:ea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14" name="Textfeld 7"/>
          <p:cNvSpPr txBox="1"/>
          <p:nvPr/>
        </p:nvSpPr>
        <p:spPr>
          <a:xfrm>
            <a:off x="8604448" y="4731990"/>
            <a:ext cx="215826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20" rIns="45720" spcCol="14288">
            <a:spAutoFit/>
          </a:bodyPr>
          <a:lstStyle/>
          <a:p>
            <a:pPr defTabSz="171452" latinLnBrk="1">
              <a:defRPr/>
            </a:pPr>
            <a:fld id="{DDA111BB-DB79-A342-A16B-AE8E70C71C20}" type="slidenum">
              <a:rPr lang="de-DE" sz="800" b="1" smtClean="0">
                <a:solidFill>
                  <a:srgbClr val="FFA678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pPr defTabSz="171452" latinLnBrk="1">
                <a:defRPr/>
              </a:pPr>
              <a:t>3</a:t>
            </a:fld>
            <a:endParaRPr lang="de-DE" sz="800" b="1" dirty="0">
              <a:solidFill>
                <a:srgbClr val="FFA678"/>
              </a:solidFill>
              <a:latin typeface="Arial" charset="0"/>
              <a:ea typeface="Arial" charset="0"/>
              <a:cs typeface="Arial" charset="0"/>
              <a:sym typeface="Dax-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5314" y="560389"/>
            <a:ext cx="7285038" cy="499194"/>
          </a:xfrm>
          <a:prstGeom prst="rect">
            <a:avLst/>
          </a:prstGeom>
        </p:spPr>
        <p:txBody>
          <a:bodyPr vert="horz" wrap="square" lIns="74297" tIns="37149" rIns="74297" bIns="371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889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-90" normalizeH="0" baseline="0" noProof="0">
                <a:ln>
                  <a:noFill/>
                </a:ln>
                <a:solidFill>
                  <a:srgbClr val="14189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Dax-ExtraBold" charset="0"/>
              </a:rPr>
              <a:t>Agenda</a:t>
            </a:r>
            <a:endParaRPr kumimoji="0" lang="en-US" sz="2800" b="1" i="0" u="none" strike="noStrike" kern="0" cap="none" spc="-90" normalizeH="0" baseline="0" noProof="0" dirty="0">
              <a:ln>
                <a:noFill/>
              </a:ln>
              <a:solidFill>
                <a:srgbClr val="141892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Dax-ExtraBol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1995686"/>
            <a:ext cx="6937375" cy="1800000"/>
          </a:xfrm>
          <a:prstGeom prst="rect">
            <a:avLst/>
          </a:prstGeom>
          <a:solidFill>
            <a:srgbClr val="FFFFFF">
              <a:alpha val="44000"/>
            </a:srgbClr>
          </a:solidFill>
          <a:ln w="635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121919" tIns="121919" rIns="121919" bIns="121919">
            <a:spAutoFit/>
          </a:bodyPr>
          <a:lstStyle/>
          <a:p>
            <a:pPr defTabSz="457200" latinLnBrk="1">
              <a:defRPr/>
            </a:pPr>
            <a:endParaRPr lang="de-DE" sz="480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Dax-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25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39552" y="1281410"/>
            <a:ext cx="7128792" cy="184665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10"/>
              </a:lnSpc>
            </a:pPr>
            <a:r>
              <a:rPr lang="de-DE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Arial" pitchFamily="34" charset="0"/>
              </a:rPr>
              <a:t>Wir weisen ausdrücklich darauf hin, dass Angaben, die sich auf Mitbewerber </a:t>
            </a:r>
            <a:br>
              <a:rPr lang="de-DE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Arial" pitchFamily="34" charset="0"/>
              </a:rPr>
            </a:br>
            <a:r>
              <a:rPr lang="de-DE" altLang="en-US" sz="14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Arial" pitchFamily="34" charset="0"/>
              </a:rPr>
              <a:t>von der KlinikRente beziehen, Presseartikeln, Geschäftsberichten und Modellrechnungen Dritter entnommen sind. Für eventuelle Fehler oder missverständliche Darstellungen kann daher keine Gewähr oder Haftung übernommen werden. </a:t>
            </a:r>
          </a:p>
          <a:p>
            <a:pPr>
              <a:lnSpc>
                <a:spcPts val="2410"/>
              </a:lnSpc>
            </a:pPr>
            <a:r>
              <a:rPr lang="de-DE" sz="140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ts val="2410"/>
              </a:lnSpc>
            </a:pP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98475" y="627063"/>
            <a:ext cx="8340725" cy="714375"/>
          </a:xfrm>
          <a:prstGeom prst="rect">
            <a:avLst/>
          </a:prstGeom>
        </p:spPr>
        <p:txBody>
          <a:bodyPr lIns="27861" tIns="13931" rIns="27861" bIns="13931"/>
          <a:lstStyle>
            <a:lvl1pPr algn="l" defTabSz="188913" rtl="0" eaLnBrk="0" fontAlgn="base" hangingPunct="0">
              <a:spcBef>
                <a:spcPct val="0"/>
              </a:spcBef>
              <a:spcAft>
                <a:spcPct val="0"/>
              </a:spcAft>
              <a:defRPr sz="3300" b="1" i="0" kern="0" spc="-9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  <a:sym typeface="Dax-ExtraBold" charset="0"/>
              </a:defRPr>
            </a:lvl1pPr>
            <a:lvl2pPr algn="ctr" defTabSz="188913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204D9C"/>
                </a:solidFill>
                <a:latin typeface="Arial" charset="0"/>
                <a:ea typeface="Dax-ExtraBold"/>
                <a:cs typeface="Arial" charset="0"/>
                <a:sym typeface="Dax-ExtraBold" charset="0"/>
              </a:defRPr>
            </a:lvl2pPr>
            <a:lvl3pPr algn="ctr" defTabSz="188913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204D9C"/>
                </a:solidFill>
                <a:latin typeface="Arial" charset="0"/>
                <a:ea typeface="Dax-ExtraBold"/>
                <a:cs typeface="Arial" charset="0"/>
                <a:sym typeface="Dax-ExtraBold" charset="0"/>
              </a:defRPr>
            </a:lvl3pPr>
            <a:lvl4pPr algn="ctr" defTabSz="188913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204D9C"/>
                </a:solidFill>
                <a:latin typeface="Arial" charset="0"/>
                <a:ea typeface="Dax-ExtraBold"/>
                <a:cs typeface="Arial" charset="0"/>
                <a:sym typeface="Dax-ExtraBold" charset="0"/>
              </a:defRPr>
            </a:lvl4pPr>
            <a:lvl5pPr algn="ctr" defTabSz="188913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204D9C"/>
                </a:solidFill>
                <a:latin typeface="Arial" charset="0"/>
                <a:ea typeface="Dax-ExtraBold"/>
                <a:cs typeface="Arial" charset="0"/>
                <a:sym typeface="Dax-ExtraBold" charset="0"/>
              </a:defRPr>
            </a:lvl5pPr>
            <a:lvl6pPr indent="192006" defTabSz="192006">
              <a:defRPr sz="4500">
                <a:solidFill>
                  <a:srgbClr val="204D9C"/>
                </a:solidFill>
                <a:latin typeface="Dax-ExtraBold"/>
                <a:ea typeface="Dax-ExtraBold"/>
                <a:cs typeface="Dax-ExtraBold"/>
                <a:sym typeface="Dax-ExtraBold"/>
              </a:defRPr>
            </a:lvl6pPr>
            <a:lvl7pPr indent="384011" defTabSz="192006">
              <a:defRPr sz="4500">
                <a:solidFill>
                  <a:srgbClr val="204D9C"/>
                </a:solidFill>
                <a:latin typeface="Dax-ExtraBold"/>
                <a:ea typeface="Dax-ExtraBold"/>
                <a:cs typeface="Dax-ExtraBold"/>
                <a:sym typeface="Dax-ExtraBold"/>
              </a:defRPr>
            </a:lvl7pPr>
            <a:lvl8pPr indent="576017" defTabSz="192006">
              <a:defRPr sz="4500">
                <a:solidFill>
                  <a:srgbClr val="204D9C"/>
                </a:solidFill>
                <a:latin typeface="Dax-ExtraBold"/>
                <a:ea typeface="Dax-ExtraBold"/>
                <a:cs typeface="Dax-ExtraBold"/>
                <a:sym typeface="Dax-ExtraBold"/>
              </a:defRPr>
            </a:lvl8pPr>
            <a:lvl9pPr indent="768022" defTabSz="192006">
              <a:defRPr sz="4500">
                <a:solidFill>
                  <a:srgbClr val="204D9C"/>
                </a:solidFill>
                <a:latin typeface="Dax-ExtraBold"/>
                <a:ea typeface="Dax-ExtraBold"/>
                <a:cs typeface="Dax-ExtraBold"/>
                <a:sym typeface="Dax-ExtraBold"/>
              </a:defRPr>
            </a:lvl9pPr>
          </a:lstStyle>
          <a:p>
            <a:pPr defTabSz="71417">
              <a:defRPr/>
            </a:pPr>
            <a:r>
              <a:rPr lang="de-DE" sz="2700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Legal </a:t>
            </a:r>
            <a:r>
              <a:rPr lang="de-DE" sz="2700" dirty="0" err="1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Disclaimer</a:t>
            </a:r>
            <a:endParaRPr lang="de-DE" sz="2700" dirty="0">
              <a:solidFill>
                <a:srgbClr val="06038D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8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hape 56"/>
          <p:cNvSpPr>
            <a:spLocks noChangeArrowheads="1"/>
          </p:cNvSpPr>
          <p:nvPr/>
        </p:nvSpPr>
        <p:spPr bwMode="auto">
          <a:xfrm>
            <a:off x="685800" y="465138"/>
            <a:ext cx="7697788" cy="2159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71450"/>
            <a:endParaRPr lang="en-US" altLang="en-US" sz="1400">
              <a:solidFill>
                <a:srgbClr val="535353"/>
              </a:solidFill>
              <a:latin typeface="Arial" charset="0"/>
              <a:ea typeface="Arial" charset="0"/>
              <a:cs typeface="Arial" charset="0"/>
              <a:sym typeface="Arial Bold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498475" y="627063"/>
            <a:ext cx="7772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861" tIns="13931" rIns="27861" bIns="13931"/>
          <a:lstStyle/>
          <a:p>
            <a:pPr defTabSz="69850"/>
            <a:r>
              <a:rPr lang="de-DE" sz="2700" b="1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  <a:t>Typische Fragen von Ärztinnen &amp; Ärzten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90538" y="379413"/>
            <a:ext cx="7321822" cy="352425"/>
          </a:xfrm>
          <a:prstGeom prst="rect">
            <a:avLst/>
          </a:prstGeom>
        </p:spPr>
        <p:txBody>
          <a:bodyPr lIns="27856" tIns="13928" rIns="27856" bIns="13928"/>
          <a:lstStyle>
            <a:lvl1pPr marL="0" indent="0" algn="ctr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None/>
              <a:defRPr sz="1000" b="1" i="0">
                <a:solidFill>
                  <a:schemeClr val="tx1"/>
                </a:solidFill>
                <a:latin typeface="Source Sans Pro ExtraLight" charset="0"/>
                <a:ea typeface="Source Sans Pro ExtraLight" charset="0"/>
                <a:cs typeface="Source Sans Pro ExtraLight" charset="0"/>
                <a:sym typeface="Dax Bold" charset="0"/>
              </a:defRPr>
            </a:lvl1pPr>
            <a:lvl2pPr marL="190500" indent="266700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2pPr>
            <a:lvl3pPr marL="719138" indent="-334963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•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3pPr>
            <a:lvl4pPr marL="977900" indent="-403225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4pPr>
            <a:lvl5pPr marL="1216025" indent="-447675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»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5pPr>
            <a:lvl6pPr marL="1408176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6pPr>
            <a:lvl7pPr marL="1600200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7pPr>
            <a:lvl8pPr marL="1792224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8pPr>
            <a:lvl9pPr marL="1984248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9pPr>
          </a:lstStyle>
          <a:p>
            <a:pPr algn="l">
              <a:defRPr/>
            </a:pPr>
            <a:r>
              <a:rPr lang="en-US" sz="12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BETRIEBLICHE ALTERSVORSORGE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604448" y="4731990"/>
            <a:ext cx="215826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20" rIns="45720" spcCol="14288">
            <a:spAutoFit/>
          </a:bodyPr>
          <a:lstStyle/>
          <a:p>
            <a:pPr defTabSz="171452" latinLnBrk="1">
              <a:defRPr/>
            </a:pPr>
            <a:fld id="{2C3159A2-D6B4-054B-90C7-050611DEC57D}" type="slidenum">
              <a:rPr lang="de-DE" sz="800" b="1" smtClean="0">
                <a:solidFill>
                  <a:srgbClr val="FFA678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pPr defTabSz="171452" latinLnBrk="1">
                <a:defRPr/>
              </a:pPr>
              <a:t>4</a:t>
            </a:fld>
            <a:endParaRPr lang="de-DE" sz="800" b="1" dirty="0">
              <a:solidFill>
                <a:srgbClr val="FFA678"/>
              </a:solidFill>
              <a:latin typeface="Arial" charset="0"/>
              <a:ea typeface="Arial" charset="0"/>
              <a:cs typeface="Arial" charset="0"/>
              <a:sym typeface="Dax-Light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 bwMode="auto">
          <a:xfrm>
            <a:off x="539750" y="1589088"/>
            <a:ext cx="7416626" cy="280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861" tIns="13931" rIns="27861" bIns="13931"/>
          <a:lstStyle/>
          <a:p>
            <a:pPr marL="285750" lvl="0" indent="-285750">
              <a:buFont typeface="Arial" charset="0"/>
              <a:buChar char="•"/>
              <a:defRPr sz="1800"/>
            </a:pP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Wie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hoch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ist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meine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Rente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aus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der </a:t>
            </a:r>
            <a:r>
              <a:rPr lang="en-US" sz="1600" b="1" dirty="0" err="1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Ärzteversorgung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285750" lvl="0" indent="-285750">
              <a:buFont typeface="Arial" charset="0"/>
              <a:buChar char="•"/>
              <a:defRPr sz="1800"/>
            </a:pPr>
            <a:endParaRPr lang="en-US" sz="1600" dirty="0">
              <a:solidFill>
                <a:srgbClr val="01519E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buFont typeface="Arial" charset="0"/>
              <a:buChar char="•"/>
              <a:defRPr sz="1800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Was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bringt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mir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die </a:t>
            </a:r>
            <a:r>
              <a:rPr lang="en-US" sz="1600" b="1" dirty="0" smtClean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ZVK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?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buFont typeface="Arial" charset="0"/>
              <a:buChar char="•"/>
              <a:defRPr sz="1800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buFont typeface="Arial" charset="0"/>
              <a:buChar char="•"/>
              <a:defRPr sz="1800"/>
            </a:pP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Wie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hoch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sind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meine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b="1" dirty="0" err="1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Renten</a:t>
            </a:r>
            <a:r>
              <a:rPr lang="en-US" sz="1600" b="1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b="1" dirty="0" err="1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nach</a:t>
            </a:r>
            <a:r>
              <a:rPr lang="en-US" sz="1600" b="1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 Abzug von </a:t>
            </a:r>
            <a:r>
              <a:rPr lang="en-US" sz="1600" b="1" dirty="0" err="1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Steuern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285750" lvl="0" indent="-285750">
              <a:buFont typeface="Arial" charset="0"/>
              <a:buChar char="•"/>
              <a:defRPr sz="1800"/>
            </a:pPr>
            <a:endParaRPr lang="en-US" sz="1600" dirty="0">
              <a:solidFill>
                <a:srgbClr val="01519E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  <a:defRPr sz="1800"/>
            </a:pP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Kann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ich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mir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einen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b="1" dirty="0" err="1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früheren</a:t>
            </a:r>
            <a:r>
              <a:rPr lang="en-US" sz="1600" b="1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b="1" dirty="0" err="1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Ruhestand</a:t>
            </a:r>
            <a:r>
              <a:rPr lang="en-US" sz="1600" b="1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leisten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285750" lvl="0" indent="-285750">
              <a:buFont typeface="Arial" charset="0"/>
              <a:buChar char="•"/>
              <a:defRPr sz="1800"/>
            </a:pPr>
            <a:endParaRPr lang="en-US" sz="1600" dirty="0">
              <a:solidFill>
                <a:srgbClr val="01519E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buFont typeface="Arial" charset="0"/>
              <a:buChar char="•"/>
              <a:defRPr sz="1800"/>
            </a:pP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Wie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wird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meine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b="1" dirty="0" err="1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Krankenversicherung</a:t>
            </a:r>
            <a:r>
              <a:rPr lang="en-US" sz="1600" b="1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b="1" dirty="0" err="1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im</a:t>
            </a:r>
            <a:r>
              <a:rPr lang="en-US" sz="1600" b="1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 Alter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finanziert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285750" lvl="0" indent="-285750">
              <a:buFont typeface="Arial" charset="0"/>
              <a:buChar char="•"/>
              <a:defRPr sz="1800"/>
            </a:pPr>
            <a:endParaRPr lang="en-US" sz="1600" dirty="0">
              <a:solidFill>
                <a:srgbClr val="01519E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buFont typeface="Arial" charset="0"/>
              <a:buChar char="•"/>
              <a:defRPr sz="1800"/>
            </a:pP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Welche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b="1" dirty="0" err="1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Fördermöglichkeiten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können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Ärztinnen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&amp;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Ärzte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nutzen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285750" lvl="0" indent="-285750">
              <a:buFont typeface="Arial" charset="0"/>
              <a:buChar char="•"/>
              <a:defRPr sz="1800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buFont typeface="Arial" charset="0"/>
              <a:buChar char="•"/>
              <a:defRPr sz="1800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778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hape 56"/>
          <p:cNvSpPr>
            <a:spLocks noChangeArrowheads="1"/>
          </p:cNvSpPr>
          <p:nvPr/>
        </p:nvSpPr>
        <p:spPr bwMode="auto">
          <a:xfrm>
            <a:off x="685800" y="465138"/>
            <a:ext cx="7697788" cy="2159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71450"/>
            <a:endParaRPr lang="en-US" altLang="en-US" sz="1400">
              <a:solidFill>
                <a:srgbClr val="535353"/>
              </a:solidFill>
              <a:latin typeface="Arial" charset="0"/>
              <a:ea typeface="Arial" charset="0"/>
              <a:cs typeface="Arial" charset="0"/>
              <a:sym typeface="Arial Bold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498475" y="627063"/>
            <a:ext cx="7772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861" tIns="13931" rIns="27861" bIns="13931"/>
          <a:lstStyle/>
          <a:p>
            <a:pPr defTabSz="69850"/>
            <a:r>
              <a:rPr lang="de-DE" sz="2700" b="1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  <a:t>Entwicklungen der Ärzteversorgung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90538" y="379413"/>
            <a:ext cx="7321822" cy="352425"/>
          </a:xfrm>
          <a:prstGeom prst="rect">
            <a:avLst/>
          </a:prstGeom>
        </p:spPr>
        <p:txBody>
          <a:bodyPr lIns="27856" tIns="13928" rIns="27856" bIns="13928"/>
          <a:lstStyle>
            <a:lvl1pPr marL="0" indent="0" algn="ctr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None/>
              <a:defRPr sz="1000" b="1" i="0">
                <a:solidFill>
                  <a:schemeClr val="tx1"/>
                </a:solidFill>
                <a:latin typeface="Source Sans Pro ExtraLight" charset="0"/>
                <a:ea typeface="Source Sans Pro ExtraLight" charset="0"/>
                <a:cs typeface="Source Sans Pro ExtraLight" charset="0"/>
                <a:sym typeface="Dax Bold" charset="0"/>
              </a:defRPr>
            </a:lvl1pPr>
            <a:lvl2pPr marL="190500" indent="266700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2pPr>
            <a:lvl3pPr marL="719138" indent="-334963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•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3pPr>
            <a:lvl4pPr marL="977900" indent="-403225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4pPr>
            <a:lvl5pPr marL="1216025" indent="-447675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»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5pPr>
            <a:lvl6pPr marL="1408176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6pPr>
            <a:lvl7pPr marL="1600200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7pPr>
            <a:lvl8pPr marL="1792224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8pPr>
            <a:lvl9pPr marL="1984248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9pPr>
          </a:lstStyle>
          <a:p>
            <a:pPr algn="l">
              <a:defRPr/>
            </a:pPr>
            <a:r>
              <a:rPr lang="en-US" sz="12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WARUM BETREIBEN IMMER MEHR ÄRZTINNEN &amp; ÄRZTE ZUSÄTZLICHE ALTERSVERSORGUNG?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604448" y="4731990"/>
            <a:ext cx="215826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20" rIns="45720" spcCol="14288">
            <a:spAutoFit/>
          </a:bodyPr>
          <a:lstStyle/>
          <a:p>
            <a:pPr defTabSz="171452" latinLnBrk="1">
              <a:defRPr/>
            </a:pPr>
            <a:fld id="{2C3159A2-D6B4-054B-90C7-050611DEC57D}" type="slidenum">
              <a:rPr lang="de-DE" sz="800" b="1" smtClean="0">
                <a:solidFill>
                  <a:srgbClr val="FFA678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pPr defTabSz="171452" latinLnBrk="1">
                <a:defRPr/>
              </a:pPr>
              <a:t>5</a:t>
            </a:fld>
            <a:endParaRPr lang="de-DE" sz="800" b="1" dirty="0">
              <a:solidFill>
                <a:srgbClr val="FFA678"/>
              </a:solidFill>
              <a:latin typeface="Arial" charset="0"/>
              <a:ea typeface="Arial" charset="0"/>
              <a:cs typeface="Arial" charset="0"/>
              <a:sym typeface="Dax-Light"/>
            </a:endParaRPr>
          </a:p>
        </p:txBody>
      </p:sp>
      <p:sp>
        <p:nvSpPr>
          <p:cNvPr id="7" name="Textfeld 11"/>
          <p:cNvSpPr txBox="1"/>
          <p:nvPr/>
        </p:nvSpPr>
        <p:spPr>
          <a:xfrm>
            <a:off x="-324544" y="4543297"/>
            <a:ext cx="7606628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050" i="1" dirty="0">
                <a:solidFill>
                  <a:schemeClr val="bg2"/>
                </a:solidFill>
              </a:rPr>
              <a:t>Quelle: http://www.aerztezeitung.de/praxis_wirtschaft/praxisfuehrung/article/632074/</a:t>
            </a:r>
          </a:p>
          <a:p>
            <a:pPr algn="r"/>
            <a:r>
              <a:rPr lang="de-DE" sz="1050" i="1" dirty="0">
                <a:solidFill>
                  <a:schemeClr val="bg2"/>
                </a:solidFill>
              </a:rPr>
              <a:t>durchschnittliche-arztrente-betraegt-2600-euro.html</a:t>
            </a:r>
          </a:p>
        </p:txBody>
      </p:sp>
      <p:grpSp>
        <p:nvGrpSpPr>
          <p:cNvPr id="9" name="Gruppieren 12"/>
          <p:cNvGrpSpPr/>
          <p:nvPr/>
        </p:nvGrpSpPr>
        <p:grpSpPr>
          <a:xfrm>
            <a:off x="272791" y="1203598"/>
            <a:ext cx="8403665" cy="1178258"/>
            <a:chOff x="418890" y="1333591"/>
            <a:chExt cx="7963275" cy="1556827"/>
          </a:xfrm>
        </p:grpSpPr>
        <p:pic>
          <p:nvPicPr>
            <p:cNvPr id="10" name="Picture 19" descr="Zeitungsausschnitt_klein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gray">
            <a:xfrm>
              <a:off x="418890" y="1333591"/>
              <a:ext cx="7349165" cy="1556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hteck 6"/>
            <p:cNvSpPr/>
            <p:nvPr/>
          </p:nvSpPr>
          <p:spPr>
            <a:xfrm>
              <a:off x="965341" y="1733907"/>
              <a:ext cx="7416824" cy="691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/>
              <a:r>
                <a:rPr lang="de-DE" sz="1400" dirty="0"/>
                <a:t>„Die Ärzteversorgung Nordrhein zahlt im Durchschnitt 2.660 Euro </a:t>
              </a:r>
            </a:p>
            <a:p>
              <a:pPr marL="285750" indent="-285750"/>
              <a:r>
                <a:rPr lang="de-DE" sz="1400" dirty="0"/>
                <a:t>  pro Monat, wobei der Schwerpunkt zwischen 2.500 und 3.500 Euro liegt.“</a:t>
              </a:r>
            </a:p>
          </p:txBody>
        </p:sp>
      </p:grpSp>
      <p:sp>
        <p:nvSpPr>
          <p:cNvPr id="12" name="Rechteck 7"/>
          <p:cNvSpPr/>
          <p:nvPr/>
        </p:nvSpPr>
        <p:spPr>
          <a:xfrm>
            <a:off x="48556" y="2318344"/>
            <a:ext cx="734481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050" i="1" dirty="0">
                <a:solidFill>
                  <a:schemeClr val="bg2"/>
                </a:solidFill>
              </a:rPr>
              <a:t>Quelle: http://www.aerzteblatt.de/archiv/102937/Alterssicherung-Neue-Bescheidenheit</a:t>
            </a:r>
          </a:p>
        </p:txBody>
      </p:sp>
      <p:grpSp>
        <p:nvGrpSpPr>
          <p:cNvPr id="13" name="Gruppieren 11"/>
          <p:cNvGrpSpPr/>
          <p:nvPr/>
        </p:nvGrpSpPr>
        <p:grpSpPr>
          <a:xfrm rot="179846">
            <a:off x="1044108" y="2637410"/>
            <a:ext cx="6685225" cy="1858082"/>
            <a:chOff x="2423057" y="3875417"/>
            <a:chExt cx="5544616" cy="2094841"/>
          </a:xfrm>
        </p:grpSpPr>
        <p:pic>
          <p:nvPicPr>
            <p:cNvPr id="14" name="Picture 19" descr="Zeitungsausschnitt_klein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gray">
            <a:xfrm>
              <a:off x="2423057" y="3875417"/>
              <a:ext cx="5544616" cy="2094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hteck 10"/>
            <p:cNvSpPr/>
            <p:nvPr/>
          </p:nvSpPr>
          <p:spPr>
            <a:xfrm>
              <a:off x="2728535" y="4300620"/>
              <a:ext cx="5177106" cy="13185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/>
              <a:r>
                <a:rPr lang="de-DE" sz="1400" b="1" dirty="0">
                  <a:solidFill>
                    <a:schemeClr val="bg1">
                      <a:lumMod val="50000"/>
                    </a:schemeClr>
                  </a:solidFill>
                </a:rPr>
                <a:t>Die nordrheinische Ärzteversorgung:</a:t>
              </a:r>
            </a:p>
            <a:p>
              <a:pPr marL="285750" indent="-285750"/>
              <a:r>
                <a:rPr lang="de-DE" sz="1400" dirty="0"/>
                <a:t>Die Höhe der durchschnittlichen Altersrente ging leicht von 2.682 Euro </a:t>
              </a:r>
            </a:p>
            <a:p>
              <a:pPr marL="285750" indent="-285750"/>
              <a:r>
                <a:rPr lang="de-DE" sz="1400" dirty="0"/>
                <a:t>auf 2.633 Euro zurück. 11 %der Altersrenten lagen über </a:t>
              </a:r>
            </a:p>
            <a:p>
              <a:pPr marL="285750" indent="-285750"/>
              <a:r>
                <a:rPr lang="de-DE" sz="1400" dirty="0"/>
                <a:t>4.000 Euro. „Wenn wir im vergangenen Jahr eine Altersrente neu </a:t>
              </a:r>
            </a:p>
            <a:p>
              <a:pPr marL="285750" indent="-285750"/>
              <a:r>
                <a:rPr lang="de-DE" sz="1400" dirty="0"/>
                <a:t>zugesagt haben, so betrug diese durchschnittlich 2.512 Euro.“</a:t>
              </a:r>
              <a:endParaRPr lang="de-DE" sz="1400" b="0" i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5093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750" y="1995686"/>
            <a:ext cx="651218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100392" y="4587975"/>
            <a:ext cx="864096" cy="504055"/>
          </a:xfrm>
          <a:prstGeom prst="rect">
            <a:avLst/>
          </a:prstGeom>
          <a:solidFill>
            <a:schemeClr val="bg1"/>
          </a:solidFill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ax-Light"/>
              <a:ea typeface="Dax-Light"/>
              <a:cs typeface="Dax-Light"/>
              <a:sym typeface="Dax-Light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498475" y="627063"/>
            <a:ext cx="7772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861" tIns="13931" rIns="27861" bIns="13931"/>
          <a:lstStyle/>
          <a:p>
            <a:pPr defTabSz="69850"/>
            <a:r>
              <a:rPr lang="de-DE" sz="2700" b="1" dirty="0" smtClean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  <a:t>Auszug aus dem Brief </a:t>
            </a:r>
            <a:r>
              <a:rPr lang="de-DE" sz="2700" b="1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  <a:t>des Präsidenten </a:t>
            </a:r>
            <a:r>
              <a:rPr lang="de-DE" sz="2700" b="1" dirty="0" smtClean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  <a:t/>
            </a:r>
            <a:br>
              <a:rPr lang="de-DE" sz="2700" b="1" dirty="0" smtClean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</a:br>
            <a:r>
              <a:rPr lang="de-DE" sz="2700" b="1" dirty="0" smtClean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  <a:t>des VLK an </a:t>
            </a:r>
            <a:r>
              <a:rPr lang="de-DE" sz="2700" b="1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  <a:t>die Mitglieder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90538" y="379413"/>
            <a:ext cx="7321822" cy="352425"/>
          </a:xfrm>
          <a:prstGeom prst="rect">
            <a:avLst/>
          </a:prstGeom>
        </p:spPr>
        <p:txBody>
          <a:bodyPr lIns="27856" tIns="13928" rIns="27856" bIns="13928"/>
          <a:lstStyle>
            <a:lvl1pPr marL="0" indent="0" algn="ctr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None/>
              <a:defRPr sz="1000" b="1" i="0">
                <a:solidFill>
                  <a:schemeClr val="tx1"/>
                </a:solidFill>
                <a:latin typeface="Source Sans Pro ExtraLight" charset="0"/>
                <a:ea typeface="Source Sans Pro ExtraLight" charset="0"/>
                <a:cs typeface="Source Sans Pro ExtraLight" charset="0"/>
                <a:sym typeface="Dax Bold" charset="0"/>
              </a:defRPr>
            </a:lvl1pPr>
            <a:lvl2pPr marL="190500" indent="266700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2pPr>
            <a:lvl3pPr marL="719138" indent="-334963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•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3pPr>
            <a:lvl4pPr marL="977900" indent="-403225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4pPr>
            <a:lvl5pPr marL="1216025" indent="-447675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»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5pPr>
            <a:lvl6pPr marL="1408176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6pPr>
            <a:lvl7pPr marL="1600200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7pPr>
            <a:lvl8pPr marL="1792224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8pPr>
            <a:lvl9pPr marL="1984248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9pPr>
          </a:lstStyle>
          <a:p>
            <a:pPr algn="l">
              <a:defRPr/>
            </a:pPr>
            <a:r>
              <a:rPr lang="en-US" sz="12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BEISPIEL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2035" y="4335946"/>
            <a:ext cx="913390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5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7"/>
          <p:cNvSpPr txBox="1"/>
          <p:nvPr/>
        </p:nvSpPr>
        <p:spPr>
          <a:xfrm>
            <a:off x="8604448" y="4731990"/>
            <a:ext cx="215826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20" rIns="45720" spcCol="14288">
            <a:spAutoFit/>
          </a:bodyPr>
          <a:lstStyle/>
          <a:p>
            <a:pPr defTabSz="171452" latinLnBrk="1">
              <a:defRPr/>
            </a:pPr>
            <a:fld id="{DDA111BB-DB79-A342-A16B-AE8E70C71C20}" type="slidenum">
              <a:rPr lang="de-DE" sz="800" b="1" smtClean="0">
                <a:solidFill>
                  <a:srgbClr val="FFA678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pPr defTabSz="171452" latinLnBrk="1">
                <a:defRPr/>
              </a:pPr>
              <a:t>7</a:t>
            </a:fld>
            <a:endParaRPr lang="de-DE" sz="800" b="1" dirty="0">
              <a:solidFill>
                <a:srgbClr val="FFA678"/>
              </a:solidFill>
              <a:latin typeface="Arial" charset="0"/>
              <a:ea typeface="Arial" charset="0"/>
              <a:cs typeface="Arial" charset="0"/>
              <a:sym typeface="Dax-Light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498475" y="627063"/>
            <a:ext cx="7772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861" tIns="13931" rIns="27861" bIns="13931"/>
          <a:lstStyle/>
          <a:p>
            <a:pPr defTabSz="69850"/>
            <a:r>
              <a:rPr lang="de-DE" sz="2700" b="1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  <a:t>Versorgungslücke bei höherem Einkommen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90538" y="379413"/>
            <a:ext cx="7321822" cy="352425"/>
          </a:xfrm>
          <a:prstGeom prst="rect">
            <a:avLst/>
          </a:prstGeom>
        </p:spPr>
        <p:txBody>
          <a:bodyPr lIns="27856" tIns="13928" rIns="27856" bIns="13928"/>
          <a:lstStyle>
            <a:lvl1pPr marL="0" indent="0" algn="ctr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None/>
              <a:defRPr sz="1000" b="1" i="0">
                <a:solidFill>
                  <a:schemeClr val="tx1"/>
                </a:solidFill>
                <a:latin typeface="Source Sans Pro ExtraLight" charset="0"/>
                <a:ea typeface="Source Sans Pro ExtraLight" charset="0"/>
                <a:cs typeface="Source Sans Pro ExtraLight" charset="0"/>
                <a:sym typeface="Dax Bold" charset="0"/>
              </a:defRPr>
            </a:lvl1pPr>
            <a:lvl2pPr marL="190500" indent="266700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2pPr>
            <a:lvl3pPr marL="719138" indent="-334963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•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3pPr>
            <a:lvl4pPr marL="977900" indent="-403225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4pPr>
            <a:lvl5pPr marL="1216025" indent="-447675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»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5pPr>
            <a:lvl6pPr marL="1408176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6pPr>
            <a:lvl7pPr marL="1600200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7pPr>
            <a:lvl8pPr marL="1792224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8pPr>
            <a:lvl9pPr marL="1984248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9pPr>
          </a:lstStyle>
          <a:p>
            <a:pPr algn="l">
              <a:defRPr/>
            </a:pPr>
            <a:r>
              <a:rPr lang="en-US" sz="12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BETRIEBLICHE ALTERSVORSORGE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516" y="1707654"/>
            <a:ext cx="6262708" cy="33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98228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7"/>
          <p:cNvSpPr txBox="1"/>
          <p:nvPr/>
        </p:nvSpPr>
        <p:spPr>
          <a:xfrm>
            <a:off x="8604448" y="4731990"/>
            <a:ext cx="215826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20" rIns="45720" spcCol="14288">
            <a:spAutoFit/>
          </a:bodyPr>
          <a:lstStyle/>
          <a:p>
            <a:pPr defTabSz="171452" latinLnBrk="1">
              <a:defRPr/>
            </a:pPr>
            <a:fld id="{DDA111BB-DB79-A342-A16B-AE8E70C71C20}" type="slidenum">
              <a:rPr lang="de-DE" sz="800" b="1" smtClean="0">
                <a:solidFill>
                  <a:srgbClr val="FFA678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pPr defTabSz="171452" latinLnBrk="1">
                <a:defRPr/>
              </a:pPr>
              <a:t>8</a:t>
            </a:fld>
            <a:endParaRPr lang="de-DE" sz="800" b="1" dirty="0">
              <a:solidFill>
                <a:srgbClr val="FFA678"/>
              </a:solidFill>
              <a:latin typeface="Arial" charset="0"/>
              <a:ea typeface="Arial" charset="0"/>
              <a:cs typeface="Arial" charset="0"/>
              <a:sym typeface="Dax-Ligh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white">
          <a:xfrm>
            <a:off x="759768" y="1685646"/>
            <a:ext cx="7772400" cy="50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2959100" algn="l"/>
                <a:tab pos="4949825" algn="l"/>
              </a:tabLst>
            </a:pPr>
            <a:endParaRPr kumimoji="0" lang="de-DE" sz="1400" b="0" i="0" dirty="0">
              <a:solidFill>
                <a:srgbClr val="FF7E27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white">
          <a:xfrm>
            <a:off x="504056" y="1373092"/>
            <a:ext cx="8820472" cy="292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tabLst>
                <a:tab pos="2959100" algn="l"/>
                <a:tab pos="4949825" algn="l"/>
              </a:tabLst>
            </a:pPr>
            <a:r>
              <a:rPr lang="de-DE" sz="1400" dirty="0">
                <a:cs typeface="Arial" pitchFamily="34" charset="0"/>
              </a:rPr>
              <a:t>d</a:t>
            </a:r>
            <a:r>
              <a:rPr kumimoji="0" lang="de-DE" sz="1400" i="0" dirty="0">
                <a:latin typeface="Arial" pitchFamily="34" charset="0"/>
                <a:cs typeface="Arial" pitchFamily="34" charset="0"/>
              </a:rPr>
              <a:t>urchschnittliche Rente aus der Ärzteversorgung:</a:t>
            </a:r>
            <a:r>
              <a:rPr kumimoji="0" lang="de-DE" sz="1400" b="0" i="0" dirty="0">
                <a:latin typeface="Arial" pitchFamily="34" charset="0"/>
                <a:cs typeface="Arial" pitchFamily="34" charset="0"/>
              </a:rPr>
              <a:t>	</a:t>
            </a:r>
            <a:r>
              <a:rPr kumimoji="0" lang="de-DE" sz="1600" b="1" i="0" dirty="0">
                <a:latin typeface="Arial" pitchFamily="34" charset="0"/>
                <a:cs typeface="Arial" pitchFamily="34" charset="0"/>
              </a:rPr>
              <a:t>   2.600 €</a:t>
            </a:r>
          </a:p>
          <a:p>
            <a:pPr>
              <a:lnSpc>
                <a:spcPct val="150000"/>
              </a:lnSpc>
              <a:tabLst>
                <a:tab pos="2959100" algn="l"/>
                <a:tab pos="4949825" algn="l"/>
              </a:tabLst>
            </a:pPr>
            <a:r>
              <a:rPr lang="de-DE" sz="1400" dirty="0">
                <a:cs typeface="Arial" pitchFamily="34" charset="0"/>
              </a:rPr>
              <a:t>g</a:t>
            </a:r>
            <a:r>
              <a:rPr kumimoji="0" lang="de-DE" sz="1400" b="0" i="0" dirty="0">
                <a:latin typeface="Arial" pitchFamily="34" charset="0"/>
                <a:cs typeface="Arial" pitchFamily="34" charset="0"/>
              </a:rPr>
              <a:t>gf. Rente aus der ZVK:		</a:t>
            </a:r>
            <a:r>
              <a:rPr kumimoji="0" lang="de-DE" sz="1600" b="1" i="0" u="sng" dirty="0">
                <a:latin typeface="Arial" pitchFamily="34" charset="0"/>
                <a:cs typeface="Arial" pitchFamily="34" charset="0"/>
              </a:rPr>
              <a:t>   1.000 €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lnSpc>
                <a:spcPct val="150000"/>
              </a:lnSpc>
              <a:tabLst>
                <a:tab pos="2959100" algn="l"/>
                <a:tab pos="4949825" algn="l"/>
              </a:tabLst>
            </a:pPr>
            <a:r>
              <a:rPr lang="de-DE" sz="1400" dirty="0">
                <a:latin typeface="Arial" pitchFamily="34" charset="0"/>
                <a:cs typeface="Arial" pitchFamily="34" charset="0"/>
              </a:rPr>
              <a:t>Bruttorente:	               	</a:t>
            </a:r>
            <a:r>
              <a:rPr lang="de-DE" sz="1600" b="1" dirty="0">
                <a:latin typeface="Arial" pitchFamily="34" charset="0"/>
                <a:cs typeface="Arial" pitchFamily="34" charset="0"/>
              </a:rPr>
              <a:t>= 3.600 €</a:t>
            </a:r>
          </a:p>
          <a:p>
            <a:pPr>
              <a:tabLst>
                <a:tab pos="2959100" algn="l"/>
                <a:tab pos="4949825" algn="l"/>
              </a:tabLst>
            </a:pPr>
            <a:r>
              <a:rPr lang="de-DE" sz="1400" dirty="0">
                <a:latin typeface="Arial" pitchFamily="34" charset="0"/>
                <a:cs typeface="Arial" pitchFamily="34" charset="0"/>
              </a:rPr>
              <a:t>abzgl. Krankenversicherung:      </a:t>
            </a:r>
            <a:r>
              <a:rPr lang="de-DE" sz="12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1600" b="1" dirty="0">
                <a:latin typeface="Arial" pitchFamily="34" charset="0"/>
                <a:cs typeface="Arial" pitchFamily="34" charset="0"/>
              </a:rPr>
              <a:t>                              ./.        600 € 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tabLst>
                <a:tab pos="2959100" algn="l"/>
                <a:tab pos="4949825" algn="l"/>
              </a:tabLst>
            </a:pPr>
            <a:r>
              <a:rPr lang="de-DE" sz="1200" dirty="0">
                <a:cs typeface="Arial" pitchFamily="34" charset="0"/>
              </a:rPr>
              <a:t>(ggf. mit Partner entsprechend mehr)  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		</a:t>
            </a:r>
            <a:endParaRPr lang="de-DE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tabLst>
                <a:tab pos="2959100" algn="l"/>
                <a:tab pos="4949825" algn="l"/>
              </a:tabLst>
            </a:pPr>
            <a:r>
              <a:rPr kumimoji="0" lang="de-DE" sz="1400" b="0" i="0" dirty="0">
                <a:latin typeface="Arial" pitchFamily="34" charset="0"/>
                <a:cs typeface="Arial" pitchFamily="34" charset="0"/>
              </a:rPr>
              <a:t>verbleibende Versorgung vor Steuern</a:t>
            </a:r>
            <a:r>
              <a:rPr kumimoji="0" lang="de-DE" sz="1400" b="1" i="0" dirty="0">
                <a:latin typeface="Arial" pitchFamily="34" charset="0"/>
                <a:cs typeface="Arial" pitchFamily="34" charset="0"/>
              </a:rPr>
              <a:t>:  </a:t>
            </a:r>
            <a:r>
              <a:rPr kumimoji="0" lang="de-DE" sz="1400" b="1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kumimoji="0" lang="de-DE" sz="1200" b="1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kumimoji="0" lang="de-DE" sz="1600" b="1" i="0" dirty="0">
                <a:latin typeface="Arial" pitchFamily="34" charset="0"/>
                <a:cs typeface="Arial" pitchFamily="34" charset="0"/>
              </a:rPr>
              <a:t>Brutto  3.000 €</a:t>
            </a:r>
          </a:p>
          <a:p>
            <a:pPr>
              <a:lnSpc>
                <a:spcPct val="150000"/>
              </a:lnSpc>
              <a:tabLst>
                <a:tab pos="2959100" algn="l"/>
                <a:tab pos="4949825" algn="l"/>
              </a:tabLst>
            </a:pPr>
            <a:r>
              <a:rPr lang="de-DE" sz="1400" dirty="0">
                <a:cs typeface="Arial" pitchFamily="34" charset="0"/>
              </a:rPr>
              <a:t>a</a:t>
            </a:r>
            <a:r>
              <a:rPr kumimoji="0" lang="de-DE" sz="1400" i="0" dirty="0">
                <a:latin typeface="Arial" pitchFamily="34" charset="0"/>
                <a:cs typeface="Arial" pitchFamily="34" charset="0"/>
              </a:rPr>
              <a:t>bzüglich der Steuer:</a:t>
            </a:r>
            <a:r>
              <a:rPr kumimoji="0" lang="de-DE" sz="1200" i="0" dirty="0">
                <a:latin typeface="Arial" pitchFamily="34" charset="0"/>
                <a:cs typeface="Arial" pitchFamily="34" charset="0"/>
              </a:rPr>
              <a:t>	                                          </a:t>
            </a:r>
            <a:r>
              <a:rPr kumimoji="0" lang="de-DE" sz="1600" i="0" u="sng" dirty="0">
                <a:latin typeface="Arial" pitchFamily="34" charset="0"/>
                <a:cs typeface="Arial" pitchFamily="34" charset="0"/>
              </a:rPr>
              <a:t>          ?      .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   </a:t>
            </a:r>
            <a:r>
              <a:rPr lang="de-DE" sz="1400" u="sng" dirty="0">
                <a:latin typeface="Arial" pitchFamily="34" charset="0"/>
                <a:cs typeface="Arial" pitchFamily="34" charset="0"/>
              </a:rPr>
              <a:t>                                                      </a:t>
            </a:r>
            <a:endParaRPr lang="de-DE" sz="1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tabLst>
                <a:tab pos="2959100" algn="l"/>
                <a:tab pos="4949825" algn="l"/>
              </a:tabLst>
            </a:pPr>
            <a:r>
              <a:rPr lang="de-DE" sz="1400" dirty="0">
                <a:latin typeface="Arial" pitchFamily="34" charset="0"/>
                <a:cs typeface="Arial" pitchFamily="34" charset="0"/>
              </a:rPr>
              <a:t>Nettorente:</a:t>
            </a:r>
            <a:r>
              <a:rPr lang="de-DE" sz="1200" dirty="0">
                <a:latin typeface="Arial" pitchFamily="34" charset="0"/>
                <a:cs typeface="Arial" pitchFamily="34" charset="0"/>
              </a:rPr>
              <a:t>	                                            </a:t>
            </a:r>
            <a:r>
              <a:rPr lang="de-DE" sz="1600" u="sng" dirty="0">
                <a:solidFill>
                  <a:srgbClr val="000000"/>
                </a:solidFill>
                <a:cs typeface="Arial" pitchFamily="34" charset="0"/>
              </a:rPr>
              <a:t>         ?      .</a:t>
            </a:r>
            <a:r>
              <a:rPr lang="de-DE" sz="1200" dirty="0"/>
              <a:t> </a:t>
            </a:r>
            <a:r>
              <a:rPr lang="de-DE" sz="1100" dirty="0"/>
              <a:t>	</a:t>
            </a:r>
            <a:r>
              <a:rPr lang="de-DE" sz="1100" b="1" dirty="0">
                <a:solidFill>
                  <a:srgbClr val="FF0000"/>
                </a:solidFill>
              </a:rPr>
              <a:t>	</a:t>
            </a:r>
            <a:endParaRPr kumimoji="0" lang="de-DE" sz="1100" b="0" i="0" dirty="0">
              <a:solidFill>
                <a:srgbClr val="FF0000"/>
              </a:solidFill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 bwMode="auto">
          <a:xfrm>
            <a:off x="498475" y="627063"/>
            <a:ext cx="7772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861" tIns="13931" rIns="27861" bIns="13931"/>
          <a:lstStyle/>
          <a:p>
            <a:pPr defTabSz="69850"/>
            <a:r>
              <a:rPr lang="de-DE" sz="2700" b="1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  <a:t>Rentensituation (beispielhaft)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90538" y="379413"/>
            <a:ext cx="7321822" cy="352425"/>
          </a:xfrm>
          <a:prstGeom prst="rect">
            <a:avLst/>
          </a:prstGeom>
        </p:spPr>
        <p:txBody>
          <a:bodyPr lIns="27856" tIns="13928" rIns="27856" bIns="13928"/>
          <a:lstStyle>
            <a:lvl1pPr marL="0" indent="0" algn="ctr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None/>
              <a:defRPr sz="1000" b="1" i="0">
                <a:solidFill>
                  <a:schemeClr val="tx1"/>
                </a:solidFill>
                <a:latin typeface="Source Sans Pro ExtraLight" charset="0"/>
                <a:ea typeface="Source Sans Pro ExtraLight" charset="0"/>
                <a:cs typeface="Source Sans Pro ExtraLight" charset="0"/>
                <a:sym typeface="Dax Bold" charset="0"/>
              </a:defRPr>
            </a:lvl1pPr>
            <a:lvl2pPr marL="190500" indent="266700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2pPr>
            <a:lvl3pPr marL="719138" indent="-334963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•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3pPr>
            <a:lvl4pPr marL="977900" indent="-403225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4pPr>
            <a:lvl5pPr marL="1216025" indent="-447675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»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5pPr>
            <a:lvl6pPr marL="1408176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6pPr>
            <a:lvl7pPr marL="1600200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7pPr>
            <a:lvl8pPr marL="1792224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8pPr>
            <a:lvl9pPr marL="1984248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9pPr>
          </a:lstStyle>
          <a:p>
            <a:pPr algn="l">
              <a:defRPr/>
            </a:pPr>
            <a:r>
              <a:rPr lang="en-US" sz="12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BETRIEBLICHE ALTERSVORSORGE</a:t>
            </a:r>
          </a:p>
        </p:txBody>
      </p:sp>
    </p:spTree>
    <p:extLst>
      <p:ext uri="{BB962C8B-B14F-4D97-AF65-F5344CB8AC3E}">
        <p14:creationId xmlns:p14="http://schemas.microsoft.com/office/powerpoint/2010/main" val="325104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7"/>
          <p:cNvSpPr txBox="1"/>
          <p:nvPr/>
        </p:nvSpPr>
        <p:spPr>
          <a:xfrm>
            <a:off x="8604448" y="4731990"/>
            <a:ext cx="215826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20" rIns="45720" spcCol="14288">
            <a:spAutoFit/>
          </a:bodyPr>
          <a:lstStyle/>
          <a:p>
            <a:pPr defTabSz="171452" latinLnBrk="1">
              <a:defRPr/>
            </a:pPr>
            <a:fld id="{DDA111BB-DB79-A342-A16B-AE8E70C71C20}" type="slidenum">
              <a:rPr lang="de-DE" sz="800" b="1" smtClean="0">
                <a:solidFill>
                  <a:srgbClr val="FFA678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pPr defTabSz="171452" latinLnBrk="1">
                <a:defRPr/>
              </a:pPr>
              <a:t>9</a:t>
            </a:fld>
            <a:endParaRPr lang="de-DE" sz="800" b="1" dirty="0">
              <a:solidFill>
                <a:srgbClr val="FFA678"/>
              </a:solidFill>
              <a:latin typeface="Arial" charset="0"/>
              <a:ea typeface="Arial" charset="0"/>
              <a:cs typeface="Arial" charset="0"/>
              <a:sym typeface="Dax-Ligh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white">
          <a:xfrm>
            <a:off x="759768" y="1685646"/>
            <a:ext cx="7772400" cy="50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2959100" algn="l"/>
                <a:tab pos="4949825" algn="l"/>
              </a:tabLst>
            </a:pPr>
            <a:endParaRPr kumimoji="0" lang="de-DE" sz="1400" b="0" i="0" dirty="0">
              <a:solidFill>
                <a:srgbClr val="FF7E27"/>
              </a:solidFill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90538" y="379413"/>
            <a:ext cx="7321822" cy="352425"/>
          </a:xfrm>
          <a:prstGeom prst="rect">
            <a:avLst/>
          </a:prstGeom>
        </p:spPr>
        <p:txBody>
          <a:bodyPr lIns="27856" tIns="13928" rIns="27856" bIns="13928"/>
          <a:lstStyle>
            <a:lvl1pPr marL="0" indent="0" algn="ctr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None/>
              <a:defRPr sz="1000" b="1" i="0">
                <a:solidFill>
                  <a:schemeClr val="tx1"/>
                </a:solidFill>
                <a:latin typeface="Source Sans Pro ExtraLight" charset="0"/>
                <a:ea typeface="Source Sans Pro ExtraLight" charset="0"/>
                <a:cs typeface="Source Sans Pro ExtraLight" charset="0"/>
                <a:sym typeface="Dax Bold" charset="0"/>
              </a:defRPr>
            </a:lvl1pPr>
            <a:lvl2pPr marL="190500" indent="266700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2pPr>
            <a:lvl3pPr marL="719138" indent="-334963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•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3pPr>
            <a:lvl4pPr marL="977900" indent="-403225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4pPr>
            <a:lvl5pPr marL="1216025" indent="-447675" algn="l" defTabSz="190500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»"/>
              <a:defRPr sz="1200" b="1">
                <a:solidFill>
                  <a:srgbClr val="204D9C"/>
                </a:solidFill>
                <a:latin typeface="Arial"/>
                <a:ea typeface="Dax Bold"/>
                <a:cs typeface="Arial"/>
                <a:sym typeface="Dax Bold" charset="0"/>
              </a:defRPr>
            </a:lvl5pPr>
            <a:lvl6pPr marL="1408176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6pPr>
            <a:lvl7pPr marL="1600200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7pPr>
            <a:lvl8pPr marL="1792224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8pPr>
            <a:lvl9pPr marL="1984248" indent="-448056" defTabSz="192024">
              <a:spcBef>
                <a:spcPts val="294"/>
              </a:spcBef>
              <a:buSzPct val="100000"/>
              <a:buChar char="•"/>
              <a:defRPr sz="3500" b="1">
                <a:solidFill>
                  <a:srgbClr val="204D9C"/>
                </a:solidFill>
                <a:latin typeface="Dax Bold"/>
                <a:ea typeface="Dax Bold"/>
                <a:cs typeface="Dax Bold"/>
                <a:sym typeface="Dax Bold"/>
              </a:defRPr>
            </a:lvl9pPr>
          </a:lstStyle>
          <a:p>
            <a:pPr algn="l">
              <a:defRPr/>
            </a:pPr>
            <a:r>
              <a:rPr lang="en-US" sz="12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BETRIEBLICHE ALTERSVORSORGE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03598"/>
            <a:ext cx="8128885" cy="184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7"/>
          <p:cNvSpPr txBox="1"/>
          <p:nvPr/>
        </p:nvSpPr>
        <p:spPr>
          <a:xfrm>
            <a:off x="498475" y="3048081"/>
            <a:ext cx="4754563" cy="23083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20" rIns="45720" spcCol="14288">
            <a:spAutoFit/>
          </a:bodyPr>
          <a:lstStyle/>
          <a:p>
            <a:pPr defTabSz="171452" latinLnBrk="1">
              <a:defRPr/>
            </a:pPr>
            <a:r>
              <a:rPr lang="de-DE" sz="9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t>Quelle: Deutsche Rentenversicherung </a:t>
            </a:r>
            <a:r>
              <a:rPr lang="de-DE" sz="900" dirty="0" smtClean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t>Bund, </a:t>
            </a:r>
            <a:r>
              <a:rPr lang="de-DE" sz="9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t>2016</a:t>
            </a:r>
          </a:p>
        </p:txBody>
      </p:sp>
      <p:sp>
        <p:nvSpPr>
          <p:cNvPr id="13" name="Textfeld 7"/>
          <p:cNvSpPr txBox="1"/>
          <p:nvPr/>
        </p:nvSpPr>
        <p:spPr>
          <a:xfrm>
            <a:off x="490537" y="4018859"/>
            <a:ext cx="4754563" cy="23083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20" rIns="45720" spcCol="14288">
            <a:spAutoFit/>
          </a:bodyPr>
          <a:lstStyle/>
          <a:p>
            <a:pPr defTabSz="171452" latinLnBrk="1">
              <a:defRPr/>
            </a:pPr>
            <a:r>
              <a:rPr lang="de-DE" sz="9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t>Quelle: </a:t>
            </a:r>
            <a:r>
              <a:rPr lang="de-DE" sz="900" dirty="0" err="1" smtClean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t>VersicherungsJournal</a:t>
            </a:r>
            <a:r>
              <a:rPr lang="de-DE" sz="900" dirty="0" smtClean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t>, </a:t>
            </a:r>
            <a:r>
              <a:rPr lang="de-DE" sz="90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t>07.03.2016</a:t>
            </a:r>
          </a:p>
        </p:txBody>
      </p:sp>
      <p:sp>
        <p:nvSpPr>
          <p:cNvPr id="16" name="Title 4"/>
          <p:cNvSpPr txBox="1">
            <a:spLocks/>
          </p:cNvSpPr>
          <p:nvPr/>
        </p:nvSpPr>
        <p:spPr bwMode="auto">
          <a:xfrm>
            <a:off x="498475" y="627063"/>
            <a:ext cx="7772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861" tIns="13931" rIns="27861" bIns="13931"/>
          <a:lstStyle/>
          <a:p>
            <a:pPr defTabSz="69850"/>
            <a:r>
              <a:rPr lang="de-DE" sz="2700" b="1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  <a:sym typeface="Dax-ExtraBold" charset="0"/>
              </a:rPr>
              <a:t>Herausforderung der Demografie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98475" y="3589536"/>
            <a:ext cx="7992888" cy="454333"/>
            <a:chOff x="577753" y="3577322"/>
            <a:chExt cx="7992888" cy="454333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753" y="3577322"/>
              <a:ext cx="7992888" cy="434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feld 7"/>
            <p:cNvSpPr txBox="1"/>
            <p:nvPr/>
          </p:nvSpPr>
          <p:spPr>
            <a:xfrm>
              <a:off x="7092280" y="3723878"/>
              <a:ext cx="144016" cy="3077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45720" rIns="45720" spcCol="14288">
              <a:spAutoFit/>
            </a:bodyPr>
            <a:lstStyle/>
            <a:p>
              <a:pPr defTabSz="171452" latinLnBrk="1">
                <a:defRPr/>
              </a:pPr>
              <a:r>
                <a:rPr lang="de-DE" sz="1400" i="1" dirty="0" smtClean="0">
                  <a:solidFill>
                    <a:srgbClr val="63666A"/>
                  </a:solidFill>
                  <a:latin typeface="Arial" charset="0"/>
                  <a:ea typeface="Arial" charset="0"/>
                  <a:cs typeface="Arial" charset="0"/>
                  <a:sym typeface="Dax-Light"/>
                </a:rPr>
                <a:t>.</a:t>
              </a:r>
              <a:endParaRPr lang="de-DE" sz="1400" i="1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  <a:sym typeface="Dax-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38777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DDDDD"/>
      </a:accent1>
      <a:accent2>
        <a:srgbClr val="B2B2B2"/>
      </a:accent2>
      <a:accent3>
        <a:srgbClr val="8F8F8F"/>
      </a:accent3>
      <a:accent4>
        <a:srgbClr val="707070"/>
      </a:accent4>
      <a:accent5>
        <a:srgbClr val="EAEAEA"/>
      </a:accent5>
      <a:accent6>
        <a:srgbClr val="A1A1A1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rgbClr val="DDDDDD"/>
          </a:solidFill>
          <a:prstDash val="solid"/>
          <a:bevel/>
        </a:ln>
        <a:effectLst/>
      </a:spPr>
      <a:bodyPr rot="0" spcFirstLastPara="1" vertOverflow="overflow" horzOverflow="overflow" vert="horz" wrap="square" lIns="121919" tIns="121919" rIns="121919" bIns="1219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Dax-Light"/>
            <a:ea typeface="Dax-Light"/>
            <a:cs typeface="Dax-Light"/>
            <a:sym typeface="Dax-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63500" cap="flat">
          <a:solidFill>
            <a:srgbClr val="DDDDDD"/>
          </a:solidFill>
          <a:prstDash val="solid"/>
          <a:bevel/>
        </a:ln>
        <a:effectLst>
          <a:outerShdw blurRad="101600" dist="508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</a:spPr>
      <a:bodyPr rot="0" spcFirstLastPara="1" vertOverflow="overflow" horzOverflow="overflow" vert="horz" wrap="square" lIns="121919" tIns="121919" rIns="121919" bIns="1219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Dax-Light"/>
            <a:ea typeface="Dax-Light"/>
            <a:cs typeface="Dax-Light"/>
            <a:sym typeface="Dax-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947</Words>
  <Application>Microsoft Office PowerPoint</Application>
  <PresentationFormat>Bildschirmpräsentation (16:9)</PresentationFormat>
  <Paragraphs>306</Paragraphs>
  <Slides>30</Slides>
  <Notes>17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17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48" baseType="lpstr">
      <vt:lpstr>ＭＳ Ｐゴシック</vt:lpstr>
      <vt:lpstr>ＭＳ Ｐゴシック</vt:lpstr>
      <vt:lpstr>Arial</vt:lpstr>
      <vt:lpstr>Arial Bold</vt:lpstr>
      <vt:lpstr>Avenir Roman</vt:lpstr>
      <vt:lpstr>Calibri</vt:lpstr>
      <vt:lpstr>Dax Bold</vt:lpstr>
      <vt:lpstr>Dax-ExtraBold</vt:lpstr>
      <vt:lpstr>Dax-Light</vt:lpstr>
      <vt:lpstr>Helvetica</vt:lpstr>
      <vt:lpstr>Open Sans</vt:lpstr>
      <vt:lpstr>Poppins</vt:lpstr>
      <vt:lpstr>Source Sans Pro</vt:lpstr>
      <vt:lpstr>Source Sans Pro ExtraLight</vt:lpstr>
      <vt:lpstr>Source Sans Pro Light</vt:lpstr>
      <vt:lpstr>Wingdings</vt:lpstr>
      <vt:lpstr>ヒラギノ角ゴ ProN W3</vt:lpstr>
      <vt:lpstr>Default</vt:lpstr>
      <vt:lpstr>Folienauswahl für Ärztinnen und Ärzte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Überdurchschnittliche Solvency-II-Quoten</vt:lpstr>
      <vt:lpstr>PowerPoint-Präsentation</vt:lpstr>
      <vt:lpstr>Vergleich der Verwaltungskostenquoten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Jan Hofschneider</dc:creator>
  <cp:lastModifiedBy>Jaqueline Reifenhäuser</cp:lastModifiedBy>
  <cp:revision>524</cp:revision>
  <dcterms:created xsi:type="dcterms:W3CDTF">2015-04-08T13:54:39Z</dcterms:created>
  <dcterms:modified xsi:type="dcterms:W3CDTF">2020-11-10T14:29:51Z</dcterms:modified>
</cp:coreProperties>
</file>